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5"/>
  </p:notesMasterIdLst>
  <p:handoutMasterIdLst>
    <p:handoutMasterId r:id="rId46"/>
  </p:handoutMasterIdLst>
  <p:sldIdLst>
    <p:sldId id="275" r:id="rId2"/>
    <p:sldId id="406" r:id="rId3"/>
    <p:sldId id="375" r:id="rId4"/>
    <p:sldId id="399" r:id="rId5"/>
    <p:sldId id="392" r:id="rId6"/>
    <p:sldId id="378" r:id="rId7"/>
    <p:sldId id="400" r:id="rId8"/>
    <p:sldId id="380" r:id="rId9"/>
    <p:sldId id="384" r:id="rId10"/>
    <p:sldId id="381" r:id="rId11"/>
    <p:sldId id="383" r:id="rId12"/>
    <p:sldId id="382" r:id="rId13"/>
    <p:sldId id="397" r:id="rId14"/>
    <p:sldId id="350" r:id="rId15"/>
    <p:sldId id="401" r:id="rId16"/>
    <p:sldId id="405" r:id="rId17"/>
    <p:sldId id="402" r:id="rId18"/>
    <p:sldId id="395" r:id="rId19"/>
    <p:sldId id="398" r:id="rId20"/>
    <p:sldId id="387" r:id="rId21"/>
    <p:sldId id="404" r:id="rId22"/>
    <p:sldId id="343" r:id="rId23"/>
    <p:sldId id="403" r:id="rId24"/>
    <p:sldId id="407" r:id="rId25"/>
    <p:sldId id="409" r:id="rId26"/>
    <p:sldId id="346" r:id="rId27"/>
    <p:sldId id="385" r:id="rId28"/>
    <p:sldId id="386" r:id="rId29"/>
    <p:sldId id="371" r:id="rId30"/>
    <p:sldId id="357" r:id="rId31"/>
    <p:sldId id="349" r:id="rId32"/>
    <p:sldId id="354" r:id="rId33"/>
    <p:sldId id="355" r:id="rId34"/>
    <p:sldId id="373" r:id="rId35"/>
    <p:sldId id="374" r:id="rId36"/>
    <p:sldId id="360" r:id="rId37"/>
    <p:sldId id="362" r:id="rId38"/>
    <p:sldId id="363" r:id="rId39"/>
    <p:sldId id="388" r:id="rId40"/>
    <p:sldId id="364" r:id="rId41"/>
    <p:sldId id="389" r:id="rId42"/>
    <p:sldId id="359" r:id="rId43"/>
    <p:sldId id="361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40"/>
    <a:srgbClr val="FEC5A1"/>
    <a:srgbClr val="5DEB57"/>
    <a:srgbClr val="545EB4"/>
    <a:srgbClr val="444488"/>
    <a:srgbClr val="004C00"/>
    <a:srgbClr val="FFCC00"/>
    <a:srgbClr val="CC0000"/>
    <a:srgbClr val="3399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66954" autoAdjust="0"/>
  </p:normalViewPr>
  <p:slideViewPr>
    <p:cSldViewPr>
      <p:cViewPr varScale="1">
        <p:scale>
          <a:sx n="67" d="100"/>
          <a:sy n="67" d="100"/>
        </p:scale>
        <p:origin x="-13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Connectivity</c:v>
                </c:pt>
              </c:strCache>
            </c:strRef>
          </c:tx>
          <c:invertIfNegative val="0"/>
          <c:cat>
            <c:strRef>
              <c:f>Sheet1!$B$1:$E$1</c:f>
              <c:strCache>
                <c:ptCount val="4"/>
                <c:pt idx="0">
                  <c:v>IXP 2011</c:v>
                </c:pt>
                <c:pt idx="1">
                  <c:v>IXP 2013</c:v>
                </c:pt>
                <c:pt idx="2">
                  <c:v>ISP 2011</c:v>
                </c:pt>
                <c:pt idx="3">
                  <c:v>ISP 2013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0.656</c:v>
                </c:pt>
                <c:pt idx="1">
                  <c:v>0.502</c:v>
                </c:pt>
                <c:pt idx="2">
                  <c:v>0.93</c:v>
                </c:pt>
                <c:pt idx="3">
                  <c:v>0.9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ALTP-freq</c:v>
                </c:pt>
              </c:strCache>
            </c:strRef>
          </c:tx>
          <c:invertIfNegative val="0"/>
          <c:cat>
            <c:strRef>
              <c:f>Sheet1!$B$1:$E$1</c:f>
              <c:strCache>
                <c:ptCount val="4"/>
                <c:pt idx="0">
                  <c:v>IXP 2011</c:v>
                </c:pt>
                <c:pt idx="1">
                  <c:v>IXP 2013</c:v>
                </c:pt>
                <c:pt idx="2">
                  <c:v>ISP 2011</c:v>
                </c:pt>
                <c:pt idx="3">
                  <c:v>ISP 2013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0.75</c:v>
                </c:pt>
                <c:pt idx="1">
                  <c:v>0.659</c:v>
                </c:pt>
                <c:pt idx="2">
                  <c:v>0.975</c:v>
                </c:pt>
                <c:pt idx="3">
                  <c:v>0.974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9341160"/>
        <c:axId val="2076015256"/>
      </c:barChart>
      <c:catAx>
        <c:axId val="-2129341160"/>
        <c:scaling>
          <c:orientation val="minMax"/>
        </c:scaling>
        <c:delete val="1"/>
        <c:axPos val="l"/>
        <c:majorTickMark val="out"/>
        <c:minorTickMark val="none"/>
        <c:tickLblPos val="nextTo"/>
        <c:crossAx val="2076015256"/>
        <c:crosses val="autoZero"/>
        <c:auto val="1"/>
        <c:lblAlgn val="ctr"/>
        <c:lblOffset val="100"/>
        <c:noMultiLvlLbl val="0"/>
      </c:catAx>
      <c:valAx>
        <c:axId val="2076015256"/>
        <c:scaling>
          <c:orientation val="minMax"/>
          <c:max val="1.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29341160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17CC827-6536-4A09-B219-39EB11687E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54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03FCFB-547A-4DD8-8926-26E59ADA6A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9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Thanks </a:t>
            </a:r>
            <a:r>
              <a:rPr lang="en-US" dirty="0" err="1" smtClean="0"/>
              <a:t>Philipa</a:t>
            </a:r>
            <a:r>
              <a:rPr lang="en-US" dirty="0" smtClean="0"/>
              <a:t>, today I will present some</a:t>
            </a:r>
            <a:r>
              <a:rPr lang="en-US" baseline="0" dirty="0" smtClean="0"/>
              <a:t> work we haven been doing to enable the study inter-domain traffic for everyone</a:t>
            </a:r>
          </a:p>
          <a:p>
            <a:r>
              <a:rPr lang="en-US" baseline="0" dirty="0" smtClean="0"/>
              <a:t>The only student in this great list of name – Mario Sanchez, the guy doing the work, couldn’t be here today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reduce the potential noise on the correlations introduced by particular AS-links (e.g., due to sampling issues), we cluster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60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Log-normal</a:t>
            </a:r>
            <a:r>
              <a:rPr lang="en-US" baseline="0" dirty="0" smtClean="0"/>
              <a:t> distribution in this case</a:t>
            </a:r>
          </a:p>
          <a:p>
            <a:r>
              <a:rPr lang="en-US" baseline="0" dirty="0" smtClean="0"/>
              <a:t>Pareto –named by Joseph </a:t>
            </a:r>
            <a:r>
              <a:rPr lang="en-US" baseline="0" dirty="0" err="1" smtClean="0"/>
              <a:t>Juran</a:t>
            </a:r>
            <a:r>
              <a:rPr lang="en-US" baseline="0" dirty="0" smtClean="0"/>
              <a:t> after Italian economist’s </a:t>
            </a:r>
            <a:r>
              <a:rPr lang="en-US" baseline="0" dirty="0" err="1" smtClean="0"/>
              <a:t>Vilfredo</a:t>
            </a:r>
            <a:r>
              <a:rPr lang="en-US" baseline="0" dirty="0" smtClean="0"/>
              <a:t> Pareto who in 1905 observed that 80% of Italian land was owned by 20% of the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82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Log-normal</a:t>
            </a:r>
            <a:r>
              <a:rPr lang="en-US" baseline="0" dirty="0" smtClean="0"/>
              <a:t> distribution in this case</a:t>
            </a:r>
          </a:p>
          <a:p>
            <a:r>
              <a:rPr lang="en-US" baseline="0" dirty="0" smtClean="0"/>
              <a:t>Pareto –named by Joseph </a:t>
            </a:r>
            <a:r>
              <a:rPr lang="en-US" baseline="0" dirty="0" err="1" smtClean="0"/>
              <a:t>Juran</a:t>
            </a:r>
            <a:r>
              <a:rPr lang="en-US" baseline="0" dirty="0" smtClean="0"/>
              <a:t> after Italian economist’s </a:t>
            </a:r>
            <a:r>
              <a:rPr lang="en-US" baseline="0" dirty="0" err="1" smtClean="0"/>
              <a:t>Vilfredo</a:t>
            </a:r>
            <a:r>
              <a:rPr lang="en-US" baseline="0" dirty="0" smtClean="0"/>
              <a:t> Pareto who in 1905 observed that 80% of Italian land was owned by 20% of the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8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15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Sorted the identified links based on the traffic they carry (using the matrix) and ranked them based on their traffic (using the matrix as well).  Following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zipf’s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law about frequency of words in the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english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language (http://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www.mhnederlof.nl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pareto.html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), I then plotted the log-log version of the figure… You can clearly see that if we concentrate on the top links (for all 4 datasets) we see a straight line… 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pareto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zipf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80/20…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Though we do show that the distribution of the entire traffic matrix is log-normal, for this subset of links, when concentrating on high-traffic links, we observe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pareto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zipf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distribution… which is consistent…  what do you think?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8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based on random selection 500 times, median diff.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8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</a:t>
            </a:r>
            <a:r>
              <a:rPr lang="en-US" baseline="0" dirty="0" smtClean="0"/>
              <a:t>, the </a:t>
            </a:r>
            <a:r>
              <a:rPr lang="en-US" dirty="0" smtClean="0"/>
              <a:t>linear correlation coefficient, measures the strength and the direction of a linear relationship between two variable</a:t>
            </a:r>
          </a:p>
          <a:p>
            <a:r>
              <a:rPr lang="en-US" dirty="0" smtClean="0"/>
              <a:t>r^2,</a:t>
            </a:r>
            <a:r>
              <a:rPr lang="en-US" baseline="0" dirty="0" smtClean="0"/>
              <a:t> t</a:t>
            </a:r>
            <a:r>
              <a:rPr lang="en-US" dirty="0" smtClean="0"/>
              <a:t>he coefficient of determination gives the proportion of the variance (fluctuation) of one variable that is predictable from the other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4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Being busy</a:t>
            </a:r>
            <a:r>
              <a:rPr lang="en-US" baseline="0" dirty="0" smtClean="0"/>
              <a:t> with better things; some of our collaborators  did question his organization skills scheduling a baby’s birth with IMC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47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Internet</a:t>
            </a:r>
            <a:r>
              <a:rPr lang="en-US" baseline="0" dirty="0" smtClean="0"/>
              <a:t> inter-domain studies have focused on network connectivity and dynamics, generating topologies, examining their properties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7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explain</a:t>
            </a:r>
            <a:r>
              <a:rPr lang="en-US" baseline="0" dirty="0" smtClean="0"/>
              <a:t> the key observation behind this work, let me push a bit the road analogy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0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This observation</a:t>
            </a:r>
            <a:r>
              <a:rPr lang="en-US" sz="1200" baseline="0" dirty="0" smtClean="0">
                <a:latin typeface="Avenir Book"/>
                <a:cs typeface="Avenir Book"/>
              </a:rPr>
              <a:t> has been leverage by Hiller and Hanson, at University College London, in a methodology for Urban planning they call Space Syntax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/>
              <a:cs typeface="Avenir Book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Space</a:t>
            </a:r>
            <a:r>
              <a:rPr lang="en-US" sz="1200" baseline="0" dirty="0" smtClean="0">
                <a:latin typeface="Avenir Book"/>
                <a:cs typeface="Avenir Book"/>
              </a:rPr>
              <a:t> syntax recognizes that some street are more central than others and use centrality metrics as proxy for human and vehicular traffic (and crime, social segregation, </a:t>
            </a:r>
            <a:r>
              <a:rPr lang="en-US" sz="1200" baseline="0" dirty="0" err="1" smtClean="0">
                <a:latin typeface="Avenir Book"/>
                <a:cs typeface="Avenir Book"/>
              </a:rPr>
              <a:t>etc</a:t>
            </a:r>
            <a:r>
              <a:rPr lang="en-US" sz="1200" baseline="0" dirty="0" smtClean="0">
                <a:latin typeface="Avenir Book"/>
                <a:cs typeface="Avenir Book"/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/>
              <a:cs typeface="Avenir Book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As a short introduction;</a:t>
            </a:r>
            <a:r>
              <a:rPr lang="en-US" sz="1200" baseline="0" dirty="0" smtClean="0">
                <a:latin typeface="Avenir Book"/>
                <a:cs typeface="Avenir Book"/>
              </a:rPr>
              <a:t> one can look at a roadmap of a city and derive, from it, its axial map (with each a</a:t>
            </a:r>
            <a:r>
              <a:rPr lang="en-US" sz="1200" dirty="0" smtClean="0">
                <a:latin typeface="Avenir Book"/>
                <a:cs typeface="Avenir Book"/>
              </a:rPr>
              <a:t>xial </a:t>
            </a:r>
            <a:r>
              <a:rPr lang="en-US" sz="1200" dirty="0" smtClean="0">
                <a:latin typeface="Avenir Book"/>
                <a:cs typeface="Avenir Book"/>
              </a:rPr>
              <a:t>line </a:t>
            </a:r>
            <a:r>
              <a:rPr lang="en-US" sz="1200" dirty="0" smtClean="0">
                <a:latin typeface="Avenir Book"/>
                <a:cs typeface="Avenir Book"/>
              </a:rPr>
              <a:t>being</a:t>
            </a:r>
            <a:r>
              <a:rPr lang="en-US" sz="1200" baseline="0" dirty="0" smtClean="0">
                <a:latin typeface="Avenir Book"/>
                <a:cs typeface="Avenir Book"/>
              </a:rPr>
              <a:t> the l</a:t>
            </a:r>
            <a:r>
              <a:rPr lang="en-US" sz="1200" dirty="0" smtClean="0">
                <a:latin typeface="Avenir Book"/>
                <a:cs typeface="Avenir Book"/>
              </a:rPr>
              <a:t>ongest </a:t>
            </a:r>
            <a:r>
              <a:rPr lang="en-US" sz="1200" dirty="0" smtClean="0">
                <a:latin typeface="Avenir Book"/>
                <a:cs typeface="Avenir Book"/>
              </a:rPr>
              <a:t>line of sight/access through open </a:t>
            </a:r>
            <a:r>
              <a:rPr lang="en-US" sz="1200" dirty="0" smtClean="0">
                <a:latin typeface="Avenir Book"/>
                <a:cs typeface="Avenir Book"/>
              </a:rPr>
              <a:t>space). This</a:t>
            </a:r>
            <a:r>
              <a:rPr lang="en-US" sz="1200" baseline="0" dirty="0" smtClean="0">
                <a:latin typeface="Avenir Book"/>
                <a:cs typeface="Avenir Book"/>
              </a:rPr>
              <a:t> axial map can be represented as a dual graph (with axial lines/roads as vertices) and the centrality of a given road segment can be estimated through different metrics such as connectivity (</a:t>
            </a:r>
            <a:r>
              <a:rPr lang="en-US" sz="1400" dirty="0" smtClean="0">
                <a:latin typeface="Avenir Book"/>
                <a:cs typeface="Avenir Book"/>
              </a:rPr>
              <a:t>number</a:t>
            </a:r>
            <a:r>
              <a:rPr lang="en-US" dirty="0" smtClean="0">
                <a:latin typeface="Avenir Book"/>
                <a:cs typeface="Avenir Book"/>
              </a:rPr>
              <a:t> </a:t>
            </a:r>
            <a:r>
              <a:rPr lang="en-US" dirty="0" smtClean="0">
                <a:latin typeface="Avenir Book"/>
                <a:cs typeface="Avenir Book"/>
              </a:rPr>
              <a:t>of directly linked </a:t>
            </a:r>
            <a:r>
              <a:rPr lang="en-US" dirty="0" smtClean="0">
                <a:latin typeface="Avenir Book"/>
                <a:cs typeface="Avenir Book"/>
              </a:rPr>
              <a:t>nodes),</a:t>
            </a:r>
            <a:r>
              <a:rPr lang="en-US" baseline="0" dirty="0" smtClean="0">
                <a:latin typeface="Avenir Book"/>
                <a:cs typeface="Avenir Book"/>
              </a:rPr>
              <a:t> they found that path traffic is strongly correlated to road centrality. </a:t>
            </a:r>
            <a:endParaRPr lang="en-US" i="1" dirty="0" smtClean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0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Easy-to-compute metrics of centrality/popularity</a:t>
            </a:r>
          </a:p>
          <a:p>
            <a:pPr lvl="1"/>
            <a:r>
              <a:rPr lang="en-US" sz="1200" dirty="0" smtClean="0"/>
              <a:t>Connectivity, Global choice, Integration, Control value… </a:t>
            </a:r>
            <a:r>
              <a:rPr lang="en-US" sz="1200" i="1" dirty="0" smtClean="0">
                <a:solidFill>
                  <a:srgbClr val="FF0000"/>
                </a:solidFill>
              </a:rPr>
              <a:t>(use centrality names instead???)</a:t>
            </a:r>
          </a:p>
          <a:p>
            <a:pPr lvl="1"/>
            <a:r>
              <a:rPr lang="en-US" sz="1200" dirty="0" smtClean="0"/>
              <a:t>Robust to idiosyncrasies of </a:t>
            </a:r>
            <a:r>
              <a:rPr lang="en-US" sz="1200" dirty="0" err="1" smtClean="0"/>
              <a:t>traceroute</a:t>
            </a:r>
            <a:r>
              <a:rPr lang="en-US" sz="1200" dirty="0" smtClean="0"/>
              <a:t> dataset </a:t>
            </a:r>
            <a:br>
              <a:rPr lang="en-US" sz="1200" dirty="0" smtClean="0"/>
            </a:br>
            <a:r>
              <a:rPr lang="en-US" sz="1200" dirty="0" smtClean="0"/>
              <a:t>and measurement platforms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339933"/>
              </a:solidFill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339933"/>
                </a:solidFill>
              </a:rPr>
              <a:t>Degree centrality, </a:t>
            </a:r>
            <a:r>
              <a:rPr lang="en-US" sz="1200" dirty="0" err="1" smtClean="0">
                <a:solidFill>
                  <a:srgbClr val="339933"/>
                </a:solidFill>
              </a:rPr>
              <a:t>Betweenness</a:t>
            </a:r>
            <a:r>
              <a:rPr lang="en-US" sz="1200" dirty="0" smtClean="0">
                <a:solidFill>
                  <a:srgbClr val="339933"/>
                </a:solidFill>
              </a:rPr>
              <a:t> centrality, Closeness centrality (normalized), Clustering coefficient… 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3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Easy-to-compute metrics of centrality/popularity</a:t>
            </a:r>
          </a:p>
          <a:p>
            <a:pPr lvl="1"/>
            <a:r>
              <a:rPr lang="en-US" sz="2400" dirty="0" smtClean="0"/>
              <a:t>Connectivity, Global choice, Integration, Control value… </a:t>
            </a:r>
            <a:r>
              <a:rPr lang="en-US" sz="2400" i="1" dirty="0" smtClean="0">
                <a:solidFill>
                  <a:srgbClr val="FF0000"/>
                </a:solidFill>
              </a:rPr>
              <a:t>(use centrality names instead???)</a:t>
            </a:r>
          </a:p>
          <a:p>
            <a:pPr lvl="1"/>
            <a:r>
              <a:rPr lang="en-US" sz="2400" dirty="0" smtClean="0"/>
              <a:t>Robust to idiosyncrasies of </a:t>
            </a:r>
            <a:r>
              <a:rPr lang="en-US" sz="2400" dirty="0" err="1" smtClean="0"/>
              <a:t>traceroute</a:t>
            </a:r>
            <a:r>
              <a:rPr lang="en-US" sz="2400" dirty="0" smtClean="0"/>
              <a:t> dataset </a:t>
            </a:r>
            <a:br>
              <a:rPr lang="en-US" sz="2400" dirty="0" smtClean="0"/>
            </a:br>
            <a:r>
              <a:rPr lang="en-US" sz="2400" dirty="0" smtClean="0"/>
              <a:t>and measurement platforms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srgbClr val="339933"/>
              </a:solidFill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339933"/>
                </a:solidFill>
              </a:rPr>
              <a:t>Degree centrality, </a:t>
            </a:r>
            <a:r>
              <a:rPr lang="en-US" sz="2400" dirty="0" err="1" smtClean="0">
                <a:solidFill>
                  <a:srgbClr val="339933"/>
                </a:solidFill>
              </a:rPr>
              <a:t>Betweenness</a:t>
            </a:r>
            <a:r>
              <a:rPr lang="en-US" sz="2400" dirty="0" smtClean="0">
                <a:solidFill>
                  <a:srgbClr val="339933"/>
                </a:solidFill>
              </a:rPr>
              <a:t> centrality, Closeness centrality (normalized), Clustering coefficient… </a:t>
            </a:r>
            <a:endParaRPr lang="en-US" sz="2400" dirty="0" smtClean="0">
              <a:solidFill>
                <a:srgbClr val="339933"/>
              </a:solidFill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srgbClr val="339933"/>
              </a:solidFill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339933"/>
                </a:solidFill>
              </a:rPr>
              <a:t>Idiosyncrasies</a:t>
            </a:r>
            <a:r>
              <a:rPr lang="en-US" sz="2400" baseline="0" dirty="0" smtClean="0">
                <a:solidFill>
                  <a:srgbClr val="339933"/>
                </a:solidFill>
              </a:rPr>
              <a:t> like IP alias resolution and inability to trace through layer 2 clouds and the particular of the network measurement platform</a:t>
            </a:r>
            <a:endParaRPr lang="en-US" sz="240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srgbClr val="339933"/>
              </a:solidFill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srgbClr val="33993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83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Showing centrality metrics are good traffic proxies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40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ALTP-set</a:t>
            </a:r>
            <a:r>
              <a:rPr lang="en-US" sz="2400" baseline="0" dirty="0" smtClean="0"/>
              <a:t> : </a:t>
            </a:r>
            <a:r>
              <a:rPr lang="en-US" sz="2400" dirty="0" smtClean="0"/>
              <a:t>unique AS-level paths traversing a link</a:t>
            </a:r>
          </a:p>
          <a:p>
            <a:endParaRPr lang="en-US" dirty="0" smtClean="0"/>
          </a:p>
          <a:p>
            <a:r>
              <a:rPr lang="en-US" dirty="0" smtClean="0"/>
              <a:t>Connectivity</a:t>
            </a:r>
            <a:r>
              <a:rPr lang="en-US" baseline="0" dirty="0" smtClean="0"/>
              <a:t> and ALTP-frequency, which I will use later on in my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3FCFB-547A-4DD8-8926-26E59ADA6A0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2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3657600"/>
            <a:ext cx="6400800" cy="20129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381000" y="2101850"/>
            <a:ext cx="8418513" cy="641350"/>
          </a:xfrm>
        </p:spPr>
        <p:txBody>
          <a:bodyPr anchor="b">
            <a:spAutoFit/>
          </a:bodyPr>
          <a:lstStyle>
            <a:lvl1pPr algn="ctr">
              <a:defRPr sz="3600">
                <a:ln w="18415" cmpd="sng">
                  <a:solidFill>
                    <a:srgbClr val="545EB4"/>
                  </a:solidFill>
                  <a:prstDash val="solid"/>
                </a:ln>
                <a:solidFill>
                  <a:srgbClr val="444488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blackGray">
          <a:xfrm>
            <a:off x="0" y="6516981"/>
            <a:ext cx="9144000" cy="346972"/>
          </a:xfrm>
          <a:prstGeom prst="rect">
            <a:avLst/>
          </a:prstGeom>
          <a:solidFill>
            <a:srgbClr val="666699"/>
          </a:solidFill>
          <a:ln w="19050">
            <a:solidFill>
              <a:srgbClr val="6666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4959458" y="6501741"/>
            <a:ext cx="4184542" cy="33878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Avenir Book"/>
                <a:cs typeface="Avenir Book"/>
              </a:rPr>
              <a:t>http://aqualab.cs.northwestern.edu</a:t>
            </a:r>
          </a:p>
        </p:txBody>
      </p:sp>
      <p:sp>
        <p:nvSpPr>
          <p:cNvPr id="9" name="Rectangle 11"/>
          <p:cNvSpPr>
            <a:spLocks noChangeArrowheads="1"/>
          </p:cNvSpPr>
          <p:nvPr userDrawn="1"/>
        </p:nvSpPr>
        <p:spPr bwMode="auto">
          <a:xfrm rot="10800000">
            <a:off x="0" y="0"/>
            <a:ext cx="9143999" cy="685799"/>
          </a:xfrm>
          <a:prstGeom prst="rect">
            <a:avLst/>
          </a:prstGeom>
          <a:solidFill>
            <a:srgbClr val="666699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rot="10800000">
            <a:off x="0" y="0"/>
            <a:ext cx="9143999" cy="685799"/>
          </a:xfrm>
          <a:prstGeom prst="rect">
            <a:avLst/>
          </a:prstGeom>
          <a:solidFill>
            <a:srgbClr val="666699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 rot="10800000">
            <a:off x="0" y="0"/>
            <a:ext cx="9143999" cy="685799"/>
          </a:xfrm>
          <a:prstGeom prst="rect">
            <a:avLst/>
          </a:prstGeom>
          <a:solidFill>
            <a:srgbClr val="666699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3962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962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3825"/>
            <a:ext cx="80772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3962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14400"/>
            <a:ext cx="3962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blackGray">
          <a:xfrm>
            <a:off x="4038600" y="6545530"/>
            <a:ext cx="5105400" cy="312470"/>
          </a:xfrm>
          <a:prstGeom prst="rect">
            <a:avLst/>
          </a:prstGeom>
          <a:solidFill>
            <a:srgbClr val="666699"/>
          </a:solidFill>
          <a:ln w="19050">
            <a:solidFill>
              <a:srgbClr val="6666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 dirty="0">
              <a:solidFill>
                <a:srgbClr val="545EB4"/>
              </a:solidFill>
              <a:latin typeface="Avenir Book"/>
              <a:cs typeface="Avenir Book"/>
            </a:endParaRPr>
          </a:p>
        </p:txBody>
      </p:sp>
      <p:sp>
        <p:nvSpPr>
          <p:cNvPr id="17" name="Rectangle 8"/>
          <p:cNvSpPr>
            <a:spLocks noChangeArrowheads="1"/>
          </p:cNvSpPr>
          <p:nvPr userDrawn="1"/>
        </p:nvSpPr>
        <p:spPr bwMode="blackGray">
          <a:xfrm>
            <a:off x="0" y="6553200"/>
            <a:ext cx="9144000" cy="313266"/>
          </a:xfrm>
          <a:prstGeom prst="rect">
            <a:avLst/>
          </a:prstGeom>
          <a:noFill/>
          <a:ln w="19050">
            <a:solidFill>
              <a:srgbClr val="6666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20" name="Footer Placeholder 3"/>
          <p:cNvSpPr txBox="1">
            <a:spLocks/>
          </p:cNvSpPr>
          <p:nvPr/>
        </p:nvSpPr>
        <p:spPr>
          <a:xfrm>
            <a:off x="0" y="6553199"/>
            <a:ext cx="4038600" cy="29751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Fabián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 E. Bustamante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66699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</p:txBody>
      </p:sp>
      <p:sp>
        <p:nvSpPr>
          <p:cNvPr id="22" name="Slide Number Placeholder 4"/>
          <p:cNvSpPr txBox="1">
            <a:spLocks/>
          </p:cNvSpPr>
          <p:nvPr/>
        </p:nvSpPr>
        <p:spPr>
          <a:xfrm>
            <a:off x="8734425" y="6553200"/>
            <a:ext cx="409575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20D3DC-CDC9-4B94-A0DB-13F4D69875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4038600" y="6553200"/>
            <a:ext cx="48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/>
                </a:solidFill>
                <a:latin typeface="Avenir Book"/>
                <a:cs typeface="Avenir Book"/>
              </a:rPr>
              <a:t>Network</a:t>
            </a:r>
            <a:r>
              <a:rPr lang="en-US" sz="1600" baseline="0" dirty="0" smtClean="0">
                <a:solidFill>
                  <a:schemeClr val="bg1"/>
                </a:solidFill>
                <a:latin typeface="Avenir Book"/>
                <a:cs typeface="Avenir Book"/>
              </a:rPr>
              <a:t> Syntax – Traffic Estimation for Outsiders</a:t>
            </a:r>
            <a:endParaRPr lang="en-US" sz="1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4" r:id="rId3"/>
    <p:sldLayoutId id="2147483736" r:id="rId4"/>
    <p:sldLayoutId id="2147483737" r:id="rId5"/>
    <p:sldLayoutId id="2147483740" r:id="rId6"/>
    <p:sldLayoutId id="2147483742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cap="none" spc="0">
          <a:ln>
            <a:noFill/>
          </a:ln>
          <a:solidFill>
            <a:srgbClr val="545EB4"/>
          </a:solidFill>
          <a:effectLst/>
          <a:latin typeface="Avenir Book"/>
          <a:ea typeface="+mj-ea"/>
          <a:cs typeface="Avenir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Blip>
          <a:blip r:embed="rId9"/>
        </a:buBlip>
        <a:defRPr sz="24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venir Book"/>
          <a:cs typeface="Avenir Book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venir Book"/>
          <a:cs typeface="Avenir Book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Avenir Book"/>
          <a:cs typeface="Avenir Book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venir Book"/>
          <a:cs typeface="Avenir Book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3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36.emf"/><Relationship Id="rId5" Type="http://schemas.openxmlformats.org/officeDocument/2006/relationships/image" Target="../media/image52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sz="quarter"/>
          </p:nvPr>
        </p:nvSpPr>
        <p:spPr>
          <a:xfrm>
            <a:off x="541591" y="1967805"/>
            <a:ext cx="8303784" cy="1384995"/>
          </a:xfrm>
        </p:spPr>
        <p:txBody>
          <a:bodyPr/>
          <a:lstStyle/>
          <a:p>
            <a:pPr algn="l"/>
            <a:r>
              <a:rPr lang="en-US" sz="4400" dirty="0" smtClean="0">
                <a:latin typeface="Avenir Book"/>
                <a:cs typeface="Avenir Book"/>
              </a:rPr>
              <a:t>Network Syntax</a:t>
            </a:r>
            <a:r>
              <a:rPr lang="en-US" sz="4400" dirty="0"/>
              <a:t> </a:t>
            </a:r>
            <a:r>
              <a:rPr lang="en-US" sz="4400" dirty="0" smtClean="0"/>
              <a:t>– </a:t>
            </a:r>
            <a:r>
              <a:rPr lang="en-US" sz="4000" i="1" dirty="0" smtClean="0">
                <a:latin typeface="Avenir Book"/>
                <a:cs typeface="Avenir Book"/>
              </a:rPr>
              <a:t>Inter-Domain </a:t>
            </a:r>
            <a:r>
              <a:rPr lang="en-US" sz="4000" i="1" dirty="0">
                <a:latin typeface="Avenir Book"/>
                <a:cs typeface="Avenir Book"/>
              </a:rPr>
              <a:t>Traffic </a:t>
            </a:r>
            <a:r>
              <a:rPr lang="en-US" sz="4000" i="1" dirty="0" smtClean="0"/>
              <a:t>Estimation </a:t>
            </a:r>
            <a:r>
              <a:rPr lang="en-US" sz="4000" i="1" dirty="0" smtClean="0">
                <a:latin typeface="Avenir Book"/>
                <a:cs typeface="Avenir Book"/>
              </a:rPr>
              <a:t>for </a:t>
            </a:r>
            <a:r>
              <a:rPr lang="en-US" sz="4000" i="1" dirty="0">
                <a:latin typeface="Avenir Book"/>
                <a:cs typeface="Avenir Book"/>
              </a:rPr>
              <a:t>the Outsider</a:t>
            </a:r>
            <a:endParaRPr lang="en-US" sz="4000" i="1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sz="quarter" idx="1"/>
          </p:nvPr>
        </p:nvSpPr>
        <p:spPr>
          <a:xfrm>
            <a:off x="609600" y="3733800"/>
            <a:ext cx="8382000" cy="1981200"/>
          </a:xfrm>
        </p:spPr>
        <p:txBody>
          <a:bodyPr/>
          <a:lstStyle/>
          <a:p>
            <a:pPr algn="l"/>
            <a:r>
              <a:rPr lang="en-US" sz="2000" dirty="0" smtClean="0"/>
              <a:t>Mario A. Sánchez, </a:t>
            </a:r>
            <a:r>
              <a:rPr lang="en-US" sz="2000" dirty="0" err="1">
                <a:latin typeface="Arial Black"/>
                <a:cs typeface="Arial Black"/>
              </a:rPr>
              <a:t>Fabián</a:t>
            </a:r>
            <a:r>
              <a:rPr lang="en-US" sz="2000" dirty="0">
                <a:latin typeface="Arial Black"/>
                <a:cs typeface="Arial Black"/>
              </a:rPr>
              <a:t> E. </a:t>
            </a:r>
            <a:r>
              <a:rPr lang="en-US" sz="2000" dirty="0" smtClean="0">
                <a:latin typeface="Arial Black"/>
                <a:cs typeface="Arial Black"/>
              </a:rPr>
              <a:t>Bustamante</a:t>
            </a:r>
            <a:r>
              <a:rPr lang="en-US" sz="2000" b="1" dirty="0" smtClean="0"/>
              <a:t>, </a:t>
            </a:r>
            <a:r>
              <a:rPr lang="en-US" sz="2000" dirty="0" err="1" smtClean="0"/>
              <a:t>Bala</a:t>
            </a:r>
            <a:r>
              <a:rPr lang="en-US" sz="2000" dirty="0" smtClean="0"/>
              <a:t> Krishnamurthy, Walter </a:t>
            </a:r>
            <a:r>
              <a:rPr lang="en-US" sz="2000" dirty="0" err="1" smtClean="0"/>
              <a:t>Willinger</a:t>
            </a:r>
            <a:r>
              <a:rPr lang="en-US" sz="2000" dirty="0" smtClean="0"/>
              <a:t>, </a:t>
            </a:r>
            <a:r>
              <a:rPr lang="en-US" sz="2000" dirty="0" err="1" smtClean="0"/>
              <a:t>Georgios</a:t>
            </a:r>
            <a:r>
              <a:rPr lang="en-US" sz="2000" dirty="0" smtClean="0"/>
              <a:t> </a:t>
            </a:r>
            <a:r>
              <a:rPr lang="en-US" sz="2000" dirty="0" err="1" smtClean="0"/>
              <a:t>Smaragdakis</a:t>
            </a:r>
            <a:r>
              <a:rPr lang="en-US" sz="2000" dirty="0" smtClean="0"/>
              <a:t>, Jeffrey </a:t>
            </a:r>
            <a:r>
              <a:rPr lang="en-US" sz="2000" dirty="0" err="1" smtClean="0"/>
              <a:t>Erman</a:t>
            </a:r>
            <a:endParaRPr lang="en-US" sz="2000" dirty="0" smtClean="0"/>
          </a:p>
          <a:p>
            <a:pPr algn="l"/>
            <a:r>
              <a:rPr lang="en-US" sz="1800" i="1" dirty="0" smtClean="0"/>
              <a:t>Northwestern U., AT&amp;T Labs-Research, </a:t>
            </a:r>
            <a:r>
              <a:rPr lang="en-US" sz="1800" i="1" dirty="0" err="1" smtClean="0"/>
              <a:t>Niksun</a:t>
            </a:r>
            <a:r>
              <a:rPr lang="en-US" sz="1800" i="1" dirty="0" smtClean="0"/>
              <a:t>, MIT/TU Berlin</a:t>
            </a:r>
            <a:endParaRPr lang="en-US" sz="16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6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traceroutes</a:t>
            </a:r>
            <a:r>
              <a:rPr lang="en-US" dirty="0" smtClean="0"/>
              <a:t> to connectivity graphs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381000" y="1143000"/>
            <a:ext cx="4876800" cy="2133600"/>
            <a:chOff x="914400" y="2895600"/>
            <a:chExt cx="4724400" cy="1905000"/>
          </a:xfrm>
        </p:grpSpPr>
        <p:sp>
          <p:nvSpPr>
            <p:cNvPr id="3" name="Oval 2"/>
            <p:cNvSpPr/>
            <p:nvPr/>
          </p:nvSpPr>
          <p:spPr bwMode="auto">
            <a:xfrm>
              <a:off x="914400" y="35814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AS1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AS2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35814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AS3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817485" y="28956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AS4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5105400" y="28956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AS7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5105400" y="41910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AS8</a:t>
              </a:r>
            </a:p>
          </p:txBody>
        </p:sp>
        <p:cxnSp>
          <p:nvCxnSpPr>
            <p:cNvPr id="13" name="Straight Arrow Connector 12"/>
            <p:cNvCxnSpPr>
              <a:stCxn id="46" idx="6"/>
              <a:endCxn id="47" idx="2"/>
            </p:cNvCxnSpPr>
            <p:nvPr/>
          </p:nvCxnSpPr>
          <p:spPr bwMode="auto">
            <a:xfrm>
              <a:off x="3962400" y="384810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5" idx="7"/>
              <a:endCxn id="6" idx="3"/>
            </p:cNvCxnSpPr>
            <p:nvPr/>
          </p:nvCxnSpPr>
          <p:spPr bwMode="auto">
            <a:xfrm flipV="1">
              <a:off x="2131685" y="4036685"/>
              <a:ext cx="3086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>
              <a:stCxn id="6" idx="6"/>
              <a:endCxn id="46" idx="2"/>
            </p:cNvCxnSpPr>
            <p:nvPr/>
          </p:nvCxnSpPr>
          <p:spPr bwMode="auto">
            <a:xfrm>
              <a:off x="2895600" y="3848100"/>
              <a:ext cx="5334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stCxn id="7" idx="5"/>
              <a:endCxn id="46" idx="1"/>
            </p:cNvCxnSpPr>
            <p:nvPr/>
          </p:nvCxnSpPr>
          <p:spPr bwMode="auto">
            <a:xfrm>
              <a:off x="3272770" y="3350885"/>
              <a:ext cx="234345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stCxn id="3" idx="5"/>
              <a:endCxn id="5" idx="1"/>
            </p:cNvCxnSpPr>
            <p:nvPr/>
          </p:nvCxnSpPr>
          <p:spPr bwMode="auto">
            <a:xfrm>
              <a:off x="1369685" y="4036685"/>
              <a:ext cx="3848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47" idx="5"/>
              <a:endCxn id="11" idx="1"/>
            </p:cNvCxnSpPr>
            <p:nvPr/>
          </p:nvCxnSpPr>
          <p:spPr bwMode="auto">
            <a:xfrm>
              <a:off x="4874885" y="4036685"/>
              <a:ext cx="308630" cy="2324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47" idx="7"/>
              <a:endCxn id="10" idx="3"/>
            </p:cNvCxnSpPr>
            <p:nvPr/>
          </p:nvCxnSpPr>
          <p:spPr bwMode="auto">
            <a:xfrm flipV="1">
              <a:off x="4874885" y="3350885"/>
              <a:ext cx="3086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3429000" y="3581400"/>
              <a:ext cx="533400" cy="533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venir Book"/>
                  <a:cs typeface="Avenir Book"/>
                </a:rPr>
                <a:t>AS5</a:t>
              </a: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4419600" y="3581400"/>
              <a:ext cx="533400" cy="533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venir Book"/>
                  <a:cs typeface="Avenir Book"/>
                </a:rPr>
                <a:t>AS6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52800" y="3505200"/>
            <a:ext cx="4648200" cy="2286000"/>
            <a:chOff x="533400" y="3657600"/>
            <a:chExt cx="3983114" cy="1905000"/>
          </a:xfrm>
        </p:grpSpPr>
        <p:sp>
          <p:nvSpPr>
            <p:cNvPr id="42" name="Freeform 41"/>
            <p:cNvSpPr/>
            <p:nvPr/>
          </p:nvSpPr>
          <p:spPr>
            <a:xfrm>
              <a:off x="566847" y="4134565"/>
              <a:ext cx="3949667" cy="1024741"/>
            </a:xfrm>
            <a:custGeom>
              <a:avLst/>
              <a:gdLst>
                <a:gd name="connsiteX0" fmla="*/ 0 w 6206619"/>
                <a:gd name="connsiteY0" fmla="*/ 0 h 1463915"/>
                <a:gd name="connsiteX1" fmla="*/ 1851223 w 6206619"/>
                <a:gd name="connsiteY1" fmla="*/ 1463805 h 1463915"/>
                <a:gd name="connsiteX2" fmla="*/ 3185825 w 6206619"/>
                <a:gd name="connsiteY2" fmla="*/ 86106 h 1463915"/>
                <a:gd name="connsiteX3" fmla="*/ 3185825 w 6206619"/>
                <a:gd name="connsiteY3" fmla="*/ 86106 h 1463915"/>
                <a:gd name="connsiteX4" fmla="*/ 6206619 w 6206619"/>
                <a:gd name="connsiteY4" fmla="*/ 222441 h 1463915"/>
                <a:gd name="connsiteX5" fmla="*/ 6206619 w 6206619"/>
                <a:gd name="connsiteY5" fmla="*/ 222441 h 146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619" h="1463915">
                  <a:moveTo>
                    <a:pt x="0" y="0"/>
                  </a:moveTo>
                  <a:cubicBezTo>
                    <a:pt x="660126" y="724727"/>
                    <a:pt x="1320252" y="1449454"/>
                    <a:pt x="1851223" y="1463805"/>
                  </a:cubicBezTo>
                  <a:cubicBezTo>
                    <a:pt x="2382194" y="1478156"/>
                    <a:pt x="3185825" y="86106"/>
                    <a:pt x="3185825" y="86106"/>
                  </a:cubicBezTo>
                  <a:lnTo>
                    <a:pt x="3185825" y="86106"/>
                  </a:lnTo>
                  <a:lnTo>
                    <a:pt x="6206619" y="222441"/>
                  </a:lnTo>
                  <a:lnTo>
                    <a:pt x="6206619" y="222441"/>
                  </a:lnTo>
                </a:path>
              </a:pathLst>
            </a:cu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524000" y="43434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AS2/</a:t>
              </a:r>
            </a:p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AS3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362200" y="5029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AS3/</a:t>
              </a:r>
            </a:p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AS5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362200" y="36576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AS4/</a:t>
              </a:r>
            </a:p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AS5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3886200" y="36576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AS6/AS7</a:t>
              </a: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3886200" y="5029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AS6/AS8</a:t>
              </a:r>
            </a:p>
          </p:txBody>
        </p:sp>
        <p:cxnSp>
          <p:nvCxnSpPr>
            <p:cNvPr id="63" name="Straight Arrow Connector 62"/>
            <p:cNvCxnSpPr>
              <a:stCxn id="57" idx="7"/>
              <a:endCxn id="69" idx="3"/>
            </p:cNvCxnSpPr>
            <p:nvPr/>
          </p:nvCxnSpPr>
          <p:spPr bwMode="auto">
            <a:xfrm flipV="1">
              <a:off x="2817485" y="4798685"/>
              <a:ext cx="4610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/>
            <p:cNvCxnSpPr>
              <a:stCxn id="58" idx="5"/>
              <a:endCxn id="69" idx="1"/>
            </p:cNvCxnSpPr>
            <p:nvPr/>
          </p:nvCxnSpPr>
          <p:spPr bwMode="auto">
            <a:xfrm>
              <a:off x="2817485" y="4112885"/>
              <a:ext cx="4610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/>
            <p:cNvCxnSpPr>
              <a:stCxn id="56" idx="5"/>
              <a:endCxn id="57" idx="1"/>
            </p:cNvCxnSpPr>
            <p:nvPr/>
          </p:nvCxnSpPr>
          <p:spPr bwMode="auto">
            <a:xfrm>
              <a:off x="1979285" y="4798685"/>
              <a:ext cx="4610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Straight Arrow Connector 66"/>
            <p:cNvCxnSpPr>
              <a:stCxn id="69" idx="5"/>
              <a:endCxn id="61" idx="1"/>
            </p:cNvCxnSpPr>
            <p:nvPr/>
          </p:nvCxnSpPr>
          <p:spPr bwMode="auto">
            <a:xfrm>
              <a:off x="3655685" y="4798685"/>
              <a:ext cx="3086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stCxn id="69" idx="7"/>
              <a:endCxn id="60" idx="3"/>
            </p:cNvCxnSpPr>
            <p:nvPr/>
          </p:nvCxnSpPr>
          <p:spPr bwMode="auto">
            <a:xfrm flipV="1">
              <a:off x="3655685" y="4112885"/>
              <a:ext cx="3086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9" name="Oval 68"/>
            <p:cNvSpPr/>
            <p:nvPr/>
          </p:nvSpPr>
          <p:spPr bwMode="auto">
            <a:xfrm>
              <a:off x="3200400" y="4343400"/>
              <a:ext cx="533400" cy="533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venir Book"/>
                  <a:cs typeface="Avenir Book"/>
                </a:rPr>
                <a:t>AS5/AS6</a:t>
              </a: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533400" y="43434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AS1/</a:t>
              </a:r>
            </a:p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AS2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cxnSp>
          <p:nvCxnSpPr>
            <p:cNvPr id="81" name="Straight Arrow Connector 80"/>
            <p:cNvCxnSpPr>
              <a:stCxn id="80" idx="6"/>
              <a:endCxn id="56" idx="2"/>
            </p:cNvCxnSpPr>
            <p:nvPr/>
          </p:nvCxnSpPr>
          <p:spPr bwMode="auto">
            <a:xfrm>
              <a:off x="1066800" y="461010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8" name="TextBox 7"/>
          <p:cNvSpPr txBox="1"/>
          <p:nvPr/>
        </p:nvSpPr>
        <p:spPr>
          <a:xfrm>
            <a:off x="5562600" y="1447800"/>
            <a:ext cx="3352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AS-link Traversing Path (ALTP) between AS5 and AS6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" y="4191000"/>
            <a:ext cx="2286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Partial connectivity graph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2590801" y="1295400"/>
            <a:ext cx="2285999" cy="838200"/>
          </a:xfrm>
          <a:custGeom>
            <a:avLst/>
            <a:gdLst>
              <a:gd name="connsiteX0" fmla="*/ 0 w 3838776"/>
              <a:gd name="connsiteY0" fmla="*/ 100457 h 1451637"/>
              <a:gd name="connsiteX1" fmla="*/ 1011715 w 3838776"/>
              <a:gd name="connsiteY1" fmla="*/ 1255715 h 1451637"/>
              <a:gd name="connsiteX2" fmla="*/ 2905989 w 3838776"/>
              <a:gd name="connsiteY2" fmla="*/ 1327470 h 1451637"/>
              <a:gd name="connsiteX3" fmla="*/ 3838776 w 3838776"/>
              <a:gd name="connsiteY3" fmla="*/ 0 h 1451637"/>
              <a:gd name="connsiteX4" fmla="*/ 3838776 w 3838776"/>
              <a:gd name="connsiteY4" fmla="*/ 0 h 145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776" h="1451637">
                <a:moveTo>
                  <a:pt x="0" y="100457"/>
                </a:moveTo>
                <a:cubicBezTo>
                  <a:pt x="263692" y="575835"/>
                  <a:pt x="527384" y="1051213"/>
                  <a:pt x="1011715" y="1255715"/>
                </a:cubicBezTo>
                <a:cubicBezTo>
                  <a:pt x="1496047" y="1460217"/>
                  <a:pt x="2434812" y="1536756"/>
                  <a:pt x="2905989" y="1327470"/>
                </a:cubicBezTo>
                <a:cubicBezTo>
                  <a:pt x="3377166" y="1118184"/>
                  <a:pt x="3838776" y="0"/>
                  <a:pt x="3838776" y="0"/>
                </a:cubicBezTo>
                <a:lnTo>
                  <a:pt x="3838776" y="0"/>
                </a:lnTo>
              </a:path>
            </a:pathLst>
          </a:custGeom>
          <a:ln w="57150" cmpd="sng">
            <a:solidFill>
              <a:schemeClr val="accent5"/>
            </a:solidFill>
            <a:prstDash val="dash"/>
            <a:headEnd type="non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534970" y="2209800"/>
            <a:ext cx="4494230" cy="838200"/>
          </a:xfrm>
          <a:custGeom>
            <a:avLst/>
            <a:gdLst>
              <a:gd name="connsiteX0" fmla="*/ 0 w 7770830"/>
              <a:gd name="connsiteY0" fmla="*/ 47956 h 1576341"/>
              <a:gd name="connsiteX1" fmla="*/ 1836872 w 7770830"/>
              <a:gd name="connsiteY1" fmla="*/ 1540464 h 1576341"/>
              <a:gd name="connsiteX2" fmla="*/ 3121248 w 7770830"/>
              <a:gd name="connsiteY2" fmla="*/ 184291 h 1576341"/>
              <a:gd name="connsiteX3" fmla="*/ 6436228 w 7770830"/>
              <a:gd name="connsiteY3" fmla="*/ 162764 h 1576341"/>
              <a:gd name="connsiteX4" fmla="*/ 7770830 w 7770830"/>
              <a:gd name="connsiteY4" fmla="*/ 1576341 h 1576341"/>
              <a:gd name="connsiteX5" fmla="*/ 7770830 w 7770830"/>
              <a:gd name="connsiteY5" fmla="*/ 1576341 h 157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0830" h="1576341">
                <a:moveTo>
                  <a:pt x="0" y="47956"/>
                </a:moveTo>
                <a:cubicBezTo>
                  <a:pt x="658332" y="782849"/>
                  <a:pt x="1316664" y="1517742"/>
                  <a:pt x="1836872" y="1540464"/>
                </a:cubicBezTo>
                <a:cubicBezTo>
                  <a:pt x="2357080" y="1563186"/>
                  <a:pt x="2354689" y="413908"/>
                  <a:pt x="3121248" y="184291"/>
                </a:cubicBezTo>
                <a:cubicBezTo>
                  <a:pt x="3887807" y="-45326"/>
                  <a:pt x="5661298" y="-69244"/>
                  <a:pt x="6436228" y="162764"/>
                </a:cubicBezTo>
                <a:cubicBezTo>
                  <a:pt x="7211158" y="394772"/>
                  <a:pt x="7770830" y="1576341"/>
                  <a:pt x="7770830" y="1576341"/>
                </a:cubicBezTo>
                <a:lnTo>
                  <a:pt x="7770830" y="1576341"/>
                </a:lnTo>
              </a:path>
            </a:pathLst>
          </a:custGeom>
          <a:ln w="57150" cmpd="sng">
            <a:solidFill>
              <a:srgbClr val="0000FF"/>
            </a:solidFill>
            <a:prstDash val="dash"/>
            <a:headEnd type="non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505200" y="4515602"/>
            <a:ext cx="4110318" cy="1046998"/>
          </a:xfrm>
          <a:custGeom>
            <a:avLst/>
            <a:gdLst>
              <a:gd name="connsiteX0" fmla="*/ 0 w 3959412"/>
              <a:gd name="connsiteY0" fmla="*/ 101222 h 908068"/>
              <a:gd name="connsiteX1" fmla="*/ 1225177 w 3959412"/>
              <a:gd name="connsiteY1" fmla="*/ 71339 h 908068"/>
              <a:gd name="connsiteX2" fmla="*/ 2181412 w 3959412"/>
              <a:gd name="connsiteY2" fmla="*/ 908045 h 908068"/>
              <a:gd name="connsiteX3" fmla="*/ 3137647 w 3959412"/>
              <a:gd name="connsiteY3" fmla="*/ 101222 h 908068"/>
              <a:gd name="connsiteX4" fmla="*/ 3959412 w 3959412"/>
              <a:gd name="connsiteY4" fmla="*/ 818398 h 90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9412" h="908068">
                <a:moveTo>
                  <a:pt x="0" y="101222"/>
                </a:moveTo>
                <a:cubicBezTo>
                  <a:pt x="430804" y="19045"/>
                  <a:pt x="861609" y="-63131"/>
                  <a:pt x="1225177" y="71339"/>
                </a:cubicBezTo>
                <a:cubicBezTo>
                  <a:pt x="1588745" y="205809"/>
                  <a:pt x="1862667" y="903065"/>
                  <a:pt x="2181412" y="908045"/>
                </a:cubicBezTo>
                <a:cubicBezTo>
                  <a:pt x="2500157" y="913025"/>
                  <a:pt x="2841314" y="116163"/>
                  <a:pt x="3137647" y="101222"/>
                </a:cubicBezTo>
                <a:cubicBezTo>
                  <a:pt x="3433980" y="86281"/>
                  <a:pt x="3959412" y="818398"/>
                  <a:pt x="3959412" y="818398"/>
                </a:cubicBezTo>
              </a:path>
            </a:pathLst>
          </a:custGeom>
          <a:ln w="57150" cmpd="sng">
            <a:solidFill>
              <a:srgbClr val="0000FF"/>
            </a:solidFill>
            <a:prstDash val="dash"/>
            <a:headEnd type="non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677646" y="3657600"/>
            <a:ext cx="2094753" cy="900664"/>
          </a:xfrm>
          <a:custGeom>
            <a:avLst/>
            <a:gdLst>
              <a:gd name="connsiteX0" fmla="*/ 0 w 1927412"/>
              <a:gd name="connsiteY0" fmla="*/ 0 h 900664"/>
              <a:gd name="connsiteX1" fmla="*/ 687294 w 1927412"/>
              <a:gd name="connsiteY1" fmla="*/ 791882 h 900664"/>
              <a:gd name="connsiteX2" fmla="*/ 1165412 w 1927412"/>
              <a:gd name="connsiteY2" fmla="*/ 821765 h 900664"/>
              <a:gd name="connsiteX3" fmla="*/ 1927412 w 1927412"/>
              <a:gd name="connsiteY3" fmla="*/ 119529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7412" h="900664">
                <a:moveTo>
                  <a:pt x="0" y="0"/>
                </a:moveTo>
                <a:cubicBezTo>
                  <a:pt x="246529" y="327460"/>
                  <a:pt x="493059" y="654921"/>
                  <a:pt x="687294" y="791882"/>
                </a:cubicBezTo>
                <a:cubicBezTo>
                  <a:pt x="881529" y="928843"/>
                  <a:pt x="958726" y="933824"/>
                  <a:pt x="1165412" y="821765"/>
                </a:cubicBezTo>
                <a:cubicBezTo>
                  <a:pt x="1372098" y="709706"/>
                  <a:pt x="1927412" y="119529"/>
                  <a:pt x="1927412" y="119529"/>
                </a:cubicBezTo>
              </a:path>
            </a:pathLst>
          </a:custGeom>
          <a:ln w="57150" cmpd="sng">
            <a:solidFill>
              <a:srgbClr val="800000"/>
            </a:solidFill>
            <a:prstDash val="dash"/>
            <a:headEnd type="non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1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 animBg="1"/>
      <p:bldP spid="44" grpId="0" animBg="1"/>
      <p:bldP spid="12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Syntax’ metrics of centrality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New and adapted metrics from Space Syntax</a:t>
            </a:r>
          </a:p>
          <a:p>
            <a:r>
              <a:rPr lang="en-US" sz="2800" dirty="0" smtClean="0"/>
              <a:t>Two examples</a:t>
            </a:r>
          </a:p>
          <a:p>
            <a:pPr lvl="1"/>
            <a:r>
              <a:rPr lang="en-US" sz="2400" dirty="0" smtClean="0">
                <a:latin typeface="Avenir Black"/>
                <a:cs typeface="Avenir Black"/>
              </a:rPr>
              <a:t>Connectivity</a:t>
            </a:r>
            <a:r>
              <a:rPr lang="en-US" sz="2400" dirty="0" smtClean="0"/>
              <a:t> – #AS links that precede/succeed a node</a:t>
            </a:r>
          </a:p>
          <a:p>
            <a:pPr lvl="1"/>
            <a:r>
              <a:rPr lang="en-US" sz="2400" dirty="0" smtClean="0">
                <a:latin typeface="Avenir Black"/>
                <a:cs typeface="Avenir Black"/>
              </a:rPr>
              <a:t>ALTP-frequency</a:t>
            </a:r>
            <a:r>
              <a:rPr lang="en-US" sz="2400" dirty="0" smtClean="0">
                <a:latin typeface="Avenir Oblique"/>
                <a:cs typeface="Avenir Oblique"/>
              </a:rPr>
              <a:t> </a:t>
            </a:r>
            <a:r>
              <a:rPr lang="en-US" sz="2400" dirty="0" smtClean="0"/>
              <a:t>– </a:t>
            </a:r>
            <a:r>
              <a:rPr lang="en-US" sz="2400" dirty="0"/>
              <a:t>R</a:t>
            </a:r>
            <a:r>
              <a:rPr lang="en-US" sz="2400" dirty="0" smtClean="0"/>
              <a:t>elative cardinality of ALTP-set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10000" y="3657600"/>
            <a:ext cx="4648200" cy="2286000"/>
            <a:chOff x="533400" y="3657600"/>
            <a:chExt cx="3983114" cy="1905000"/>
          </a:xfrm>
        </p:grpSpPr>
        <p:sp>
          <p:nvSpPr>
            <p:cNvPr id="42" name="Freeform 41"/>
            <p:cNvSpPr/>
            <p:nvPr/>
          </p:nvSpPr>
          <p:spPr>
            <a:xfrm>
              <a:off x="566847" y="4134565"/>
              <a:ext cx="3949667" cy="1024741"/>
            </a:xfrm>
            <a:custGeom>
              <a:avLst/>
              <a:gdLst>
                <a:gd name="connsiteX0" fmla="*/ 0 w 6206619"/>
                <a:gd name="connsiteY0" fmla="*/ 0 h 1463915"/>
                <a:gd name="connsiteX1" fmla="*/ 1851223 w 6206619"/>
                <a:gd name="connsiteY1" fmla="*/ 1463805 h 1463915"/>
                <a:gd name="connsiteX2" fmla="*/ 3185825 w 6206619"/>
                <a:gd name="connsiteY2" fmla="*/ 86106 h 1463915"/>
                <a:gd name="connsiteX3" fmla="*/ 3185825 w 6206619"/>
                <a:gd name="connsiteY3" fmla="*/ 86106 h 1463915"/>
                <a:gd name="connsiteX4" fmla="*/ 6206619 w 6206619"/>
                <a:gd name="connsiteY4" fmla="*/ 222441 h 1463915"/>
                <a:gd name="connsiteX5" fmla="*/ 6206619 w 6206619"/>
                <a:gd name="connsiteY5" fmla="*/ 222441 h 146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6619" h="1463915">
                  <a:moveTo>
                    <a:pt x="0" y="0"/>
                  </a:moveTo>
                  <a:cubicBezTo>
                    <a:pt x="660126" y="724727"/>
                    <a:pt x="1320252" y="1449454"/>
                    <a:pt x="1851223" y="1463805"/>
                  </a:cubicBezTo>
                  <a:cubicBezTo>
                    <a:pt x="2382194" y="1478156"/>
                    <a:pt x="3185825" y="86106"/>
                    <a:pt x="3185825" y="86106"/>
                  </a:cubicBezTo>
                  <a:lnTo>
                    <a:pt x="3185825" y="86106"/>
                  </a:lnTo>
                  <a:lnTo>
                    <a:pt x="6206619" y="222441"/>
                  </a:lnTo>
                  <a:lnTo>
                    <a:pt x="6206619" y="222441"/>
                  </a:lnTo>
                </a:path>
              </a:pathLst>
            </a:cu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524000" y="43434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AS2/</a:t>
              </a:r>
            </a:p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AS3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362200" y="5029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AS3/</a:t>
              </a:r>
            </a:p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AS5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362200" y="36576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AS4/</a:t>
              </a:r>
            </a:p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AS5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3886200" y="36576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AS6/AS7</a:t>
              </a: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3886200" y="5029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AS6/AS8</a:t>
              </a:r>
            </a:p>
          </p:txBody>
        </p:sp>
        <p:cxnSp>
          <p:nvCxnSpPr>
            <p:cNvPr id="63" name="Straight Arrow Connector 62"/>
            <p:cNvCxnSpPr>
              <a:stCxn id="57" idx="7"/>
              <a:endCxn id="69" idx="3"/>
            </p:cNvCxnSpPr>
            <p:nvPr/>
          </p:nvCxnSpPr>
          <p:spPr bwMode="auto">
            <a:xfrm flipV="1">
              <a:off x="2817485" y="4798685"/>
              <a:ext cx="4610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/>
            <p:cNvCxnSpPr>
              <a:stCxn id="58" idx="5"/>
              <a:endCxn id="69" idx="1"/>
            </p:cNvCxnSpPr>
            <p:nvPr/>
          </p:nvCxnSpPr>
          <p:spPr bwMode="auto">
            <a:xfrm>
              <a:off x="2817485" y="4112885"/>
              <a:ext cx="4610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/>
            <p:cNvCxnSpPr>
              <a:stCxn id="56" idx="5"/>
              <a:endCxn id="57" idx="1"/>
            </p:cNvCxnSpPr>
            <p:nvPr/>
          </p:nvCxnSpPr>
          <p:spPr bwMode="auto">
            <a:xfrm>
              <a:off x="1979285" y="4798685"/>
              <a:ext cx="4610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Straight Arrow Connector 66"/>
            <p:cNvCxnSpPr>
              <a:stCxn id="69" idx="5"/>
              <a:endCxn id="61" idx="1"/>
            </p:cNvCxnSpPr>
            <p:nvPr/>
          </p:nvCxnSpPr>
          <p:spPr bwMode="auto">
            <a:xfrm>
              <a:off x="3655685" y="4798685"/>
              <a:ext cx="3086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Straight Arrow Connector 67"/>
            <p:cNvCxnSpPr>
              <a:stCxn id="69" idx="7"/>
              <a:endCxn id="60" idx="3"/>
            </p:cNvCxnSpPr>
            <p:nvPr/>
          </p:nvCxnSpPr>
          <p:spPr bwMode="auto">
            <a:xfrm flipV="1">
              <a:off x="3655685" y="4112885"/>
              <a:ext cx="308630" cy="30863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9" name="Oval 68"/>
            <p:cNvSpPr/>
            <p:nvPr/>
          </p:nvSpPr>
          <p:spPr bwMode="auto">
            <a:xfrm>
              <a:off x="3200400" y="4343400"/>
              <a:ext cx="533400" cy="533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venir Book"/>
                  <a:cs typeface="Avenir Book"/>
                </a:rPr>
                <a:t>AS5/AS6</a:t>
              </a: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533400" y="43434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venir Book"/>
                  <a:cs typeface="Avenir Book"/>
                </a:rPr>
                <a:t>AS1/</a:t>
              </a:r>
            </a:p>
            <a:p>
              <a:pPr marL="0" marR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AS2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endParaRPr>
            </a:p>
          </p:txBody>
        </p:sp>
        <p:cxnSp>
          <p:nvCxnSpPr>
            <p:cNvPr id="81" name="Straight Arrow Connector 80"/>
            <p:cNvCxnSpPr>
              <a:stCxn id="80" idx="6"/>
              <a:endCxn id="56" idx="2"/>
            </p:cNvCxnSpPr>
            <p:nvPr/>
          </p:nvCxnSpPr>
          <p:spPr bwMode="auto">
            <a:xfrm>
              <a:off x="1066800" y="461010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2" name="Freeform 11"/>
          <p:cNvSpPr/>
          <p:nvPr/>
        </p:nvSpPr>
        <p:spPr>
          <a:xfrm>
            <a:off x="3962400" y="4668002"/>
            <a:ext cx="4110318" cy="1046998"/>
          </a:xfrm>
          <a:custGeom>
            <a:avLst/>
            <a:gdLst>
              <a:gd name="connsiteX0" fmla="*/ 0 w 3959412"/>
              <a:gd name="connsiteY0" fmla="*/ 101222 h 908068"/>
              <a:gd name="connsiteX1" fmla="*/ 1225177 w 3959412"/>
              <a:gd name="connsiteY1" fmla="*/ 71339 h 908068"/>
              <a:gd name="connsiteX2" fmla="*/ 2181412 w 3959412"/>
              <a:gd name="connsiteY2" fmla="*/ 908045 h 908068"/>
              <a:gd name="connsiteX3" fmla="*/ 3137647 w 3959412"/>
              <a:gd name="connsiteY3" fmla="*/ 101222 h 908068"/>
              <a:gd name="connsiteX4" fmla="*/ 3959412 w 3959412"/>
              <a:gd name="connsiteY4" fmla="*/ 818398 h 90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9412" h="908068">
                <a:moveTo>
                  <a:pt x="0" y="101222"/>
                </a:moveTo>
                <a:cubicBezTo>
                  <a:pt x="430804" y="19045"/>
                  <a:pt x="861609" y="-63131"/>
                  <a:pt x="1225177" y="71339"/>
                </a:cubicBezTo>
                <a:cubicBezTo>
                  <a:pt x="1588745" y="205809"/>
                  <a:pt x="1862667" y="903065"/>
                  <a:pt x="2181412" y="908045"/>
                </a:cubicBezTo>
                <a:cubicBezTo>
                  <a:pt x="2500157" y="913025"/>
                  <a:pt x="2841314" y="116163"/>
                  <a:pt x="3137647" y="101222"/>
                </a:cubicBezTo>
                <a:cubicBezTo>
                  <a:pt x="3433980" y="86281"/>
                  <a:pt x="3959412" y="818398"/>
                  <a:pt x="3959412" y="818398"/>
                </a:cubicBezTo>
              </a:path>
            </a:pathLst>
          </a:custGeom>
          <a:ln w="57150" cmpd="sng">
            <a:solidFill>
              <a:srgbClr val="0000FF"/>
            </a:solidFill>
            <a:prstDash val="dash"/>
            <a:headEnd type="non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134846" y="3810000"/>
            <a:ext cx="2094753" cy="900664"/>
          </a:xfrm>
          <a:custGeom>
            <a:avLst/>
            <a:gdLst>
              <a:gd name="connsiteX0" fmla="*/ 0 w 1927412"/>
              <a:gd name="connsiteY0" fmla="*/ 0 h 900664"/>
              <a:gd name="connsiteX1" fmla="*/ 687294 w 1927412"/>
              <a:gd name="connsiteY1" fmla="*/ 791882 h 900664"/>
              <a:gd name="connsiteX2" fmla="*/ 1165412 w 1927412"/>
              <a:gd name="connsiteY2" fmla="*/ 821765 h 900664"/>
              <a:gd name="connsiteX3" fmla="*/ 1927412 w 1927412"/>
              <a:gd name="connsiteY3" fmla="*/ 119529 h 9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7412" h="900664">
                <a:moveTo>
                  <a:pt x="0" y="0"/>
                </a:moveTo>
                <a:cubicBezTo>
                  <a:pt x="246529" y="327460"/>
                  <a:pt x="493059" y="654921"/>
                  <a:pt x="687294" y="791882"/>
                </a:cubicBezTo>
                <a:cubicBezTo>
                  <a:pt x="881529" y="928843"/>
                  <a:pt x="958726" y="933824"/>
                  <a:pt x="1165412" y="821765"/>
                </a:cubicBezTo>
                <a:cubicBezTo>
                  <a:pt x="1372098" y="709706"/>
                  <a:pt x="1927412" y="119529"/>
                  <a:pt x="1927412" y="119529"/>
                </a:cubicBezTo>
              </a:path>
            </a:pathLst>
          </a:custGeom>
          <a:ln w="57150" cmpd="sng">
            <a:solidFill>
              <a:srgbClr val="800000"/>
            </a:solidFill>
            <a:prstDash val="dash"/>
            <a:headEnd type="non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638799" y="3352800"/>
            <a:ext cx="1219201" cy="2743200"/>
          </a:xfrm>
          <a:custGeom>
            <a:avLst/>
            <a:gdLst>
              <a:gd name="connsiteX0" fmla="*/ 687277 w 1454681"/>
              <a:gd name="connsiteY0" fmla="*/ 63100 h 2926343"/>
              <a:gd name="connsiteX1" fmla="*/ 59748 w 1454681"/>
              <a:gd name="connsiteY1" fmla="*/ 690630 h 2926343"/>
              <a:gd name="connsiteX2" fmla="*/ 74689 w 1454681"/>
              <a:gd name="connsiteY2" fmla="*/ 1975571 h 2926343"/>
              <a:gd name="connsiteX3" fmla="*/ 493042 w 1454681"/>
              <a:gd name="connsiteY3" fmla="*/ 2827218 h 2926343"/>
              <a:gd name="connsiteX4" fmla="*/ 1045866 w 1454681"/>
              <a:gd name="connsiteY4" fmla="*/ 2827218 h 2926343"/>
              <a:gd name="connsiteX5" fmla="*/ 1344689 w 1454681"/>
              <a:gd name="connsiteY5" fmla="*/ 2095100 h 2926343"/>
              <a:gd name="connsiteX6" fmla="*/ 1434336 w 1454681"/>
              <a:gd name="connsiteY6" fmla="*/ 825100 h 2926343"/>
              <a:gd name="connsiteX7" fmla="*/ 986101 w 1454681"/>
              <a:gd name="connsiteY7" fmla="*/ 107924 h 2926343"/>
              <a:gd name="connsiteX8" fmla="*/ 328689 w 1454681"/>
              <a:gd name="connsiteY8" fmla="*/ 3335 h 29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4681" h="2926343">
                <a:moveTo>
                  <a:pt x="687277" y="63100"/>
                </a:moveTo>
                <a:cubicBezTo>
                  <a:pt x="424561" y="217492"/>
                  <a:pt x="161846" y="371885"/>
                  <a:pt x="59748" y="690630"/>
                </a:cubicBezTo>
                <a:cubicBezTo>
                  <a:pt x="-42350" y="1009375"/>
                  <a:pt x="2473" y="1619473"/>
                  <a:pt x="74689" y="1975571"/>
                </a:cubicBezTo>
                <a:cubicBezTo>
                  <a:pt x="146905" y="2331669"/>
                  <a:pt x="331179" y="2685277"/>
                  <a:pt x="493042" y="2827218"/>
                </a:cubicBezTo>
                <a:cubicBezTo>
                  <a:pt x="654905" y="2969159"/>
                  <a:pt x="903925" y="2949238"/>
                  <a:pt x="1045866" y="2827218"/>
                </a:cubicBezTo>
                <a:cubicBezTo>
                  <a:pt x="1187807" y="2705198"/>
                  <a:pt x="1279944" y="2428786"/>
                  <a:pt x="1344689" y="2095100"/>
                </a:cubicBezTo>
                <a:cubicBezTo>
                  <a:pt x="1409434" y="1761414"/>
                  <a:pt x="1494101" y="1156296"/>
                  <a:pt x="1434336" y="825100"/>
                </a:cubicBezTo>
                <a:cubicBezTo>
                  <a:pt x="1374571" y="493904"/>
                  <a:pt x="1170375" y="244885"/>
                  <a:pt x="986101" y="107924"/>
                </a:cubicBezTo>
                <a:cubicBezTo>
                  <a:pt x="801827" y="-29037"/>
                  <a:pt x="328689" y="3335"/>
                  <a:pt x="328689" y="3335"/>
                </a:cubicBezTo>
              </a:path>
            </a:pathLst>
          </a:custGeom>
          <a:ln w="5715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7467600" y="3352800"/>
            <a:ext cx="1066801" cy="2743200"/>
          </a:xfrm>
          <a:custGeom>
            <a:avLst/>
            <a:gdLst>
              <a:gd name="connsiteX0" fmla="*/ 687277 w 1454681"/>
              <a:gd name="connsiteY0" fmla="*/ 63100 h 2926343"/>
              <a:gd name="connsiteX1" fmla="*/ 59748 w 1454681"/>
              <a:gd name="connsiteY1" fmla="*/ 690630 h 2926343"/>
              <a:gd name="connsiteX2" fmla="*/ 74689 w 1454681"/>
              <a:gd name="connsiteY2" fmla="*/ 1975571 h 2926343"/>
              <a:gd name="connsiteX3" fmla="*/ 493042 w 1454681"/>
              <a:gd name="connsiteY3" fmla="*/ 2827218 h 2926343"/>
              <a:gd name="connsiteX4" fmla="*/ 1045866 w 1454681"/>
              <a:gd name="connsiteY4" fmla="*/ 2827218 h 2926343"/>
              <a:gd name="connsiteX5" fmla="*/ 1344689 w 1454681"/>
              <a:gd name="connsiteY5" fmla="*/ 2095100 h 2926343"/>
              <a:gd name="connsiteX6" fmla="*/ 1434336 w 1454681"/>
              <a:gd name="connsiteY6" fmla="*/ 825100 h 2926343"/>
              <a:gd name="connsiteX7" fmla="*/ 986101 w 1454681"/>
              <a:gd name="connsiteY7" fmla="*/ 107924 h 2926343"/>
              <a:gd name="connsiteX8" fmla="*/ 328689 w 1454681"/>
              <a:gd name="connsiteY8" fmla="*/ 3335 h 29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4681" h="2926343">
                <a:moveTo>
                  <a:pt x="687277" y="63100"/>
                </a:moveTo>
                <a:cubicBezTo>
                  <a:pt x="424561" y="217492"/>
                  <a:pt x="161846" y="371885"/>
                  <a:pt x="59748" y="690630"/>
                </a:cubicBezTo>
                <a:cubicBezTo>
                  <a:pt x="-42350" y="1009375"/>
                  <a:pt x="2473" y="1619473"/>
                  <a:pt x="74689" y="1975571"/>
                </a:cubicBezTo>
                <a:cubicBezTo>
                  <a:pt x="146905" y="2331669"/>
                  <a:pt x="331179" y="2685277"/>
                  <a:pt x="493042" y="2827218"/>
                </a:cubicBezTo>
                <a:cubicBezTo>
                  <a:pt x="654905" y="2969159"/>
                  <a:pt x="903925" y="2949238"/>
                  <a:pt x="1045866" y="2827218"/>
                </a:cubicBezTo>
                <a:cubicBezTo>
                  <a:pt x="1187807" y="2705198"/>
                  <a:pt x="1279944" y="2428786"/>
                  <a:pt x="1344689" y="2095100"/>
                </a:cubicBezTo>
                <a:cubicBezTo>
                  <a:pt x="1409434" y="1761414"/>
                  <a:pt x="1494101" y="1156296"/>
                  <a:pt x="1434336" y="825100"/>
                </a:cubicBezTo>
                <a:cubicBezTo>
                  <a:pt x="1374571" y="493904"/>
                  <a:pt x="1170375" y="244885"/>
                  <a:pt x="986101" y="107924"/>
                </a:cubicBezTo>
                <a:cubicBezTo>
                  <a:pt x="801827" y="-29037"/>
                  <a:pt x="328689" y="3335"/>
                  <a:pt x="328689" y="3335"/>
                </a:cubicBezTo>
              </a:path>
            </a:pathLst>
          </a:custGeom>
          <a:ln w="5715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1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21" grpId="1" animBg="1"/>
      <p:bldP spid="23" grpId="0" animBg="1"/>
      <p:bldP spid="23" grpId="1" animBg="1"/>
      <p:bldP spid="45" grpId="0" animBg="1"/>
      <p:bldP spid="4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3" descr="connectivity_graph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t="2684" r="3243" b="4361"/>
          <a:stretch/>
        </p:blipFill>
        <p:spPr bwMode="auto">
          <a:xfrm>
            <a:off x="2286000" y="838200"/>
            <a:ext cx="6477000" cy="560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traceroutes</a:t>
            </a:r>
            <a:r>
              <a:rPr lang="en-US" dirty="0" smtClean="0"/>
              <a:t> to connectivity graphs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04800" y="990600"/>
            <a:ext cx="281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Book"/>
                <a:cs typeface="Avenir Book"/>
              </a:rPr>
              <a:t>Part of the IXP c</a:t>
            </a:r>
            <a:r>
              <a:rPr lang="en-US" sz="2800" dirty="0" smtClean="0">
                <a:latin typeface="Avenir Book"/>
                <a:cs typeface="Avenir Book"/>
              </a:rPr>
              <a:t>onnectivity graph …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429000" y="4191000"/>
            <a:ext cx="1295400" cy="1255076"/>
          </a:xfrm>
          <a:custGeom>
            <a:avLst/>
            <a:gdLst>
              <a:gd name="connsiteX0" fmla="*/ 927866 w 1812743"/>
              <a:gd name="connsiteY0" fmla="*/ 0 h 1583782"/>
              <a:gd name="connsiteX1" fmla="*/ 121042 w 1812743"/>
              <a:gd name="connsiteY1" fmla="*/ 373530 h 1583782"/>
              <a:gd name="connsiteX2" fmla="*/ 76219 w 1812743"/>
              <a:gd name="connsiteY2" fmla="*/ 1120588 h 1583782"/>
              <a:gd name="connsiteX3" fmla="*/ 823278 w 1812743"/>
              <a:gd name="connsiteY3" fmla="*/ 1583765 h 1583782"/>
              <a:gd name="connsiteX4" fmla="*/ 1659983 w 1812743"/>
              <a:gd name="connsiteY4" fmla="*/ 1135530 h 1583782"/>
              <a:gd name="connsiteX5" fmla="*/ 1719748 w 1812743"/>
              <a:gd name="connsiteY5" fmla="*/ 418353 h 1583782"/>
              <a:gd name="connsiteX6" fmla="*/ 673866 w 1812743"/>
              <a:gd name="connsiteY6" fmla="*/ 134471 h 15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2743" h="1583782">
                <a:moveTo>
                  <a:pt x="927866" y="0"/>
                </a:moveTo>
                <a:cubicBezTo>
                  <a:pt x="595424" y="93382"/>
                  <a:pt x="262983" y="186765"/>
                  <a:pt x="121042" y="373530"/>
                </a:cubicBezTo>
                <a:cubicBezTo>
                  <a:pt x="-20899" y="560295"/>
                  <a:pt x="-40820" y="918882"/>
                  <a:pt x="76219" y="1120588"/>
                </a:cubicBezTo>
                <a:cubicBezTo>
                  <a:pt x="193258" y="1322294"/>
                  <a:pt x="559317" y="1581275"/>
                  <a:pt x="823278" y="1583765"/>
                </a:cubicBezTo>
                <a:cubicBezTo>
                  <a:pt x="1087239" y="1586255"/>
                  <a:pt x="1510571" y="1329765"/>
                  <a:pt x="1659983" y="1135530"/>
                </a:cubicBezTo>
                <a:cubicBezTo>
                  <a:pt x="1809395" y="941295"/>
                  <a:pt x="1884101" y="585196"/>
                  <a:pt x="1719748" y="418353"/>
                </a:cubicBezTo>
                <a:cubicBezTo>
                  <a:pt x="1555395" y="251510"/>
                  <a:pt x="673866" y="134471"/>
                  <a:pt x="673866" y="134471"/>
                </a:cubicBezTo>
              </a:path>
            </a:pathLst>
          </a:custGeom>
          <a:ln w="57150" cmpd="sng">
            <a:solidFill>
              <a:srgbClr val="8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096000" y="3505200"/>
            <a:ext cx="838200" cy="874076"/>
          </a:xfrm>
          <a:custGeom>
            <a:avLst/>
            <a:gdLst>
              <a:gd name="connsiteX0" fmla="*/ 927866 w 1812743"/>
              <a:gd name="connsiteY0" fmla="*/ 0 h 1583782"/>
              <a:gd name="connsiteX1" fmla="*/ 121042 w 1812743"/>
              <a:gd name="connsiteY1" fmla="*/ 373530 h 1583782"/>
              <a:gd name="connsiteX2" fmla="*/ 76219 w 1812743"/>
              <a:gd name="connsiteY2" fmla="*/ 1120588 h 1583782"/>
              <a:gd name="connsiteX3" fmla="*/ 823278 w 1812743"/>
              <a:gd name="connsiteY3" fmla="*/ 1583765 h 1583782"/>
              <a:gd name="connsiteX4" fmla="*/ 1659983 w 1812743"/>
              <a:gd name="connsiteY4" fmla="*/ 1135530 h 1583782"/>
              <a:gd name="connsiteX5" fmla="*/ 1719748 w 1812743"/>
              <a:gd name="connsiteY5" fmla="*/ 418353 h 1583782"/>
              <a:gd name="connsiteX6" fmla="*/ 673866 w 1812743"/>
              <a:gd name="connsiteY6" fmla="*/ 134471 h 158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2743" h="1583782">
                <a:moveTo>
                  <a:pt x="927866" y="0"/>
                </a:moveTo>
                <a:cubicBezTo>
                  <a:pt x="595424" y="93382"/>
                  <a:pt x="262983" y="186765"/>
                  <a:pt x="121042" y="373530"/>
                </a:cubicBezTo>
                <a:cubicBezTo>
                  <a:pt x="-20899" y="560295"/>
                  <a:pt x="-40820" y="918882"/>
                  <a:pt x="76219" y="1120588"/>
                </a:cubicBezTo>
                <a:cubicBezTo>
                  <a:pt x="193258" y="1322294"/>
                  <a:pt x="559317" y="1581275"/>
                  <a:pt x="823278" y="1583765"/>
                </a:cubicBezTo>
                <a:cubicBezTo>
                  <a:pt x="1087239" y="1586255"/>
                  <a:pt x="1510571" y="1329765"/>
                  <a:pt x="1659983" y="1135530"/>
                </a:cubicBezTo>
                <a:cubicBezTo>
                  <a:pt x="1809395" y="941295"/>
                  <a:pt x="1884101" y="585196"/>
                  <a:pt x="1719748" y="418353"/>
                </a:cubicBezTo>
                <a:cubicBezTo>
                  <a:pt x="1555395" y="251510"/>
                  <a:pt x="673866" y="134471"/>
                  <a:pt x="673866" y="134471"/>
                </a:cubicBezTo>
              </a:path>
            </a:pathLst>
          </a:custGeom>
          <a:ln w="57150" cmpd="sng">
            <a:solidFill>
              <a:schemeClr val="bg2">
                <a:lumMod val="75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86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Generate AS-link connectivity graphs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Compute Network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Syntax metrics for each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AS-link</a:t>
            </a:r>
          </a:p>
          <a:p>
            <a:r>
              <a:rPr lang="en-US" sz="2800" dirty="0" smtClean="0"/>
              <a:t>Order </a:t>
            </a:r>
            <a:r>
              <a:rPr lang="en-US" sz="2800" dirty="0"/>
              <a:t>AS-</a:t>
            </a:r>
            <a:r>
              <a:rPr lang="en-US" sz="2800" dirty="0" smtClean="0"/>
              <a:t>links using each metric </a:t>
            </a:r>
          </a:p>
          <a:p>
            <a:r>
              <a:rPr lang="en-US" sz="2800" dirty="0" smtClean="0"/>
              <a:t>Cluster links in equal-size sets to reduce noise (e.g., from sampling</a:t>
            </a:r>
            <a:r>
              <a:rPr lang="en-US" sz="2800" dirty="0" smtClean="0"/>
              <a:t>)</a:t>
            </a:r>
          </a:p>
          <a:p>
            <a:r>
              <a:rPr lang="en-US" sz="2800" dirty="0" smtClean="0">
                <a:latin typeface="Avenir Oblique"/>
                <a:cs typeface="Avenir Oblique"/>
              </a:rPr>
              <a:t>Evaluate the correlation with traffic (validation)</a:t>
            </a:r>
            <a:endParaRPr lang="en-US" sz="2800" dirty="0" smtClean="0">
              <a:latin typeface="Avenir Oblique"/>
              <a:cs typeface="Avenir Oblique"/>
            </a:endParaRPr>
          </a:p>
          <a:p>
            <a:r>
              <a:rPr lang="en-US" sz="2800" dirty="0" smtClean="0"/>
              <a:t>Apply it to; e.g. predicting missing traffic link volumes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419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</a:t>
            </a:r>
            <a:r>
              <a:rPr lang="en-US" dirty="0"/>
              <a:t> </a:t>
            </a:r>
            <a:r>
              <a:rPr lang="en-US" dirty="0" smtClean="0"/>
              <a:t>and popularity – highly skewed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As most popularity measurements, long-tail distributions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71600" y="2438401"/>
            <a:ext cx="6461758" cy="4038599"/>
            <a:chOff x="2819400" y="2209800"/>
            <a:chExt cx="6461758" cy="4038599"/>
          </a:xfrm>
        </p:grpSpPr>
        <p:pic>
          <p:nvPicPr>
            <p:cNvPr id="7" name="Content Placeholder 3" descr="decix.apr2011.ono-traffic_histogram_distribution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" r="1795"/>
            <a:stretch>
              <a:fillRect/>
            </a:stretch>
          </p:blipFill>
          <p:spPr bwMode="auto">
            <a:xfrm>
              <a:off x="2819400" y="2209800"/>
              <a:ext cx="6461758" cy="4038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114800" y="3352800"/>
              <a:ext cx="480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Avenir Book"/>
                  <a:cs typeface="Avenir Book"/>
                </a:rPr>
                <a:t>Distribution of traffic </a:t>
              </a:r>
              <a:r>
                <a:rPr lang="en-US" sz="2400" b="1" dirty="0" smtClean="0">
                  <a:latin typeface="Avenir Heavy"/>
                  <a:cs typeface="Avenir Heavy"/>
                </a:rPr>
                <a:t>for all peering in traffic matrix</a:t>
              </a:r>
              <a:r>
                <a:rPr lang="en-US" sz="2400" dirty="0" smtClean="0">
                  <a:latin typeface="Avenir Book"/>
                  <a:cs typeface="Avenir Book"/>
                </a:rPr>
                <a:t> for IXP</a:t>
              </a:r>
              <a:endParaRPr lang="en-US" sz="2400" dirty="0"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75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</a:t>
            </a:r>
            <a:r>
              <a:rPr lang="en-US" dirty="0"/>
              <a:t> </a:t>
            </a:r>
            <a:r>
              <a:rPr lang="en-US" dirty="0" smtClean="0"/>
              <a:t>and popularity – highly skewed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As most popularity measurements, long-tail distributions</a:t>
            </a:r>
          </a:p>
          <a:p>
            <a:r>
              <a:rPr lang="en-US" sz="2800" dirty="0"/>
              <a:t>Transform to remedy failure of expected </a:t>
            </a:r>
            <a:r>
              <a:rPr lang="en-US" sz="2800" dirty="0" smtClean="0"/>
              <a:t>normality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362635" y="2514600"/>
            <a:ext cx="6485965" cy="3901248"/>
            <a:chOff x="2200835" y="2270872"/>
            <a:chExt cx="6485965" cy="3901248"/>
          </a:xfrm>
        </p:grpSpPr>
        <p:pic>
          <p:nvPicPr>
            <p:cNvPr id="6" name="Content Placeholder 3" descr="ccdf_power_law_traffic_datasets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72" b="2307"/>
            <a:stretch/>
          </p:blipFill>
          <p:spPr bwMode="auto">
            <a:xfrm>
              <a:off x="2200835" y="2270872"/>
              <a:ext cx="6485965" cy="3901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4572000" y="4114800"/>
              <a:ext cx="33528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Avenir Book"/>
                  <a:cs typeface="Avenir Book"/>
                </a:rPr>
                <a:t>CCDF cumulative fraction of traffic </a:t>
              </a:r>
              <a:r>
                <a:rPr lang="en-US" sz="2400" dirty="0" smtClean="0">
                  <a:latin typeface="Avenir Heavy"/>
                  <a:cs typeface="Avenir Heavy"/>
                </a:rPr>
                <a:t>for the discovered links</a:t>
              </a:r>
              <a:endParaRPr lang="en-US" sz="2400" dirty="0">
                <a:latin typeface="Avenir Heavy"/>
                <a:cs typeface="Avenir Heav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22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now look at those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</a:t>
            </a:r>
            <a:r>
              <a:rPr lang="en-US" sz="3200" dirty="0" smtClean="0"/>
              <a:t>orrelation between centrality and traffic in both ISP and IXP</a:t>
            </a:r>
          </a:p>
          <a:p>
            <a:r>
              <a:rPr lang="en-US" sz="3200" dirty="0" smtClean="0"/>
              <a:t>For both datasets, 2011 and 2013</a:t>
            </a:r>
          </a:p>
          <a:p>
            <a:r>
              <a:rPr lang="en-US" sz="3200" dirty="0"/>
              <a:t>D</a:t>
            </a:r>
            <a:r>
              <a:rPr lang="en-US" sz="3200" dirty="0" smtClean="0"/>
              <a:t>ifferent centrality metrics</a:t>
            </a:r>
          </a:p>
          <a:p>
            <a:r>
              <a:rPr lang="en-US" sz="3200" dirty="0" smtClean="0"/>
              <a:t>and different </a:t>
            </a:r>
            <a:r>
              <a:rPr lang="en-US" sz="3200" dirty="0" err="1" smtClean="0"/>
              <a:t>traceroute</a:t>
            </a:r>
            <a:r>
              <a:rPr lang="en-US" sz="3200" dirty="0" smtClean="0"/>
              <a:t> datasets</a:t>
            </a:r>
          </a:p>
          <a:p>
            <a:endParaRPr lang="en-US" sz="3200" dirty="0" smtClean="0"/>
          </a:p>
          <a:p>
            <a:r>
              <a:rPr lang="en-US" sz="3200" dirty="0" smtClean="0"/>
              <a:t>… this is just a sample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4397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Syntax – Popularity and Traffic</a:t>
            </a:r>
            <a:endParaRPr lang="en-US" dirty="0"/>
          </a:p>
        </p:txBody>
      </p:sp>
      <p:pic>
        <p:nvPicPr>
          <p:cNvPr id="8" name="Picture 7" descr="att.apr2013.ono.merged.centrality.json_degree-root-4.00_traffic-root-4.00_cluster-10_bef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44168"/>
            <a:ext cx="4114800" cy="4675909"/>
          </a:xfrm>
          <a:prstGeom prst="rect">
            <a:avLst/>
          </a:prstGeom>
        </p:spPr>
      </p:pic>
      <p:pic>
        <p:nvPicPr>
          <p:cNvPr id="9" name="Picture 8" descr="att.apr2011.ono.merged.centrality.json_degree-root-4.00_traffic-root-4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43891"/>
            <a:ext cx="4114800" cy="4675909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7010400" y="5024735"/>
            <a:ext cx="1828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venir Book"/>
                <a:cs typeface="Avenir Book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venir Book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venir Book"/>
                <a:cs typeface="Avenir Book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venir Book"/>
                <a:cs typeface="Avenir Book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April 2013</a:t>
            </a:r>
            <a:endParaRPr lang="en-US" dirty="0"/>
          </a:p>
        </p:txBody>
      </p:sp>
      <p:sp>
        <p:nvSpPr>
          <p:cNvPr id="11" name="Content Placeholder 5"/>
          <p:cNvSpPr txBox="1">
            <a:spLocks noGrp="1"/>
          </p:cNvSpPr>
          <p:nvPr>
            <p:ph idx="1"/>
          </p:nvPr>
        </p:nvSpPr>
        <p:spPr>
          <a:xfrm>
            <a:off x="2514600" y="500149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April 2011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200" y="2286000"/>
            <a:ext cx="17618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8000"/>
                </a:solidFill>
              </a:rPr>
              <a:t>r</a:t>
            </a:r>
            <a:r>
              <a:rPr lang="en-US" sz="3200" i="1" baseline="30000" dirty="0" smtClean="0">
                <a:solidFill>
                  <a:srgbClr val="008000"/>
                </a:solidFill>
              </a:rPr>
              <a:t>2</a:t>
            </a:r>
            <a:r>
              <a:rPr lang="en-US" sz="3200" dirty="0" smtClean="0">
                <a:solidFill>
                  <a:srgbClr val="008000"/>
                </a:solidFill>
              </a:rPr>
              <a:t>=0.789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2286000"/>
            <a:ext cx="17313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8000"/>
                </a:solidFill>
              </a:rPr>
              <a:t>r</a:t>
            </a:r>
            <a:r>
              <a:rPr lang="en-US" sz="3200" i="1" baseline="30000" dirty="0" smtClean="0">
                <a:solidFill>
                  <a:srgbClr val="008000"/>
                </a:solidFill>
              </a:rPr>
              <a:t>2</a:t>
            </a:r>
            <a:r>
              <a:rPr lang="en-US" sz="3200" dirty="0" smtClean="0">
                <a:solidFill>
                  <a:srgbClr val="008000"/>
                </a:solidFill>
              </a:rPr>
              <a:t>=0.911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2909" y="914400"/>
            <a:ext cx="838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045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Syntax – Popularity and Traffic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44168"/>
            <a:ext cx="3940628" cy="46264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53200" y="914400"/>
            <a:ext cx="838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IXP</a:t>
            </a:r>
            <a:endParaRPr lang="en-US" sz="3200" dirty="0"/>
          </a:p>
        </p:txBody>
      </p:sp>
      <p:pic>
        <p:nvPicPr>
          <p:cNvPr id="16" name="Picture 15" descr="att.apr2011.ono.merged.centrality.json_degree-root-4.00_traffic-root-4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44168"/>
            <a:ext cx="4114800" cy="4675909"/>
          </a:xfrm>
          <a:prstGeom prst="rect">
            <a:avLst/>
          </a:prstGeom>
        </p:spPr>
      </p:pic>
      <p:sp>
        <p:nvSpPr>
          <p:cNvPr id="17" name="Content Placeholder 5"/>
          <p:cNvSpPr txBox="1">
            <a:spLocks/>
          </p:cNvSpPr>
          <p:nvPr/>
        </p:nvSpPr>
        <p:spPr bwMode="auto">
          <a:xfrm>
            <a:off x="2362200" y="5024735"/>
            <a:ext cx="1828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venir Book"/>
                <a:cs typeface="Avenir Book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venir Book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venir Book"/>
                <a:cs typeface="Avenir Book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venir Book"/>
                <a:cs typeface="Avenir Book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dirty="0" smtClean="0"/>
              <a:t>April 2011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19200" y="2362200"/>
            <a:ext cx="17618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8000"/>
                </a:solidFill>
              </a:rPr>
              <a:t>r</a:t>
            </a:r>
            <a:r>
              <a:rPr lang="en-US" sz="3200" i="1" baseline="30000" dirty="0" smtClean="0">
                <a:solidFill>
                  <a:srgbClr val="008000"/>
                </a:solidFill>
              </a:rPr>
              <a:t>2</a:t>
            </a:r>
            <a:r>
              <a:rPr lang="en-US" sz="3200" dirty="0" smtClean="0">
                <a:solidFill>
                  <a:srgbClr val="008000"/>
                </a:solidFill>
              </a:rPr>
              <a:t>=0.789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33600" y="914400"/>
            <a:ext cx="838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ISP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5781992" y="2286000"/>
            <a:ext cx="17618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8000"/>
                </a:solidFill>
              </a:rPr>
              <a:t>r</a:t>
            </a:r>
            <a:r>
              <a:rPr lang="en-US" sz="3200" i="1" baseline="30000" dirty="0" smtClean="0">
                <a:solidFill>
                  <a:srgbClr val="008000"/>
                </a:solidFill>
              </a:rPr>
              <a:t>2</a:t>
            </a:r>
            <a:r>
              <a:rPr lang="en-US" sz="3200" dirty="0" smtClean="0">
                <a:solidFill>
                  <a:srgbClr val="008000"/>
                </a:solidFill>
              </a:rPr>
              <a:t>=0.799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14" name="Content Placeholder 5"/>
          <p:cNvSpPr txBox="1">
            <a:spLocks noGrp="1"/>
          </p:cNvSpPr>
          <p:nvPr>
            <p:ph idx="4294967295"/>
          </p:nvPr>
        </p:nvSpPr>
        <p:spPr>
          <a:xfrm>
            <a:off x="6781800" y="4953000"/>
            <a:ext cx="1828800" cy="461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April 2011</a:t>
            </a:r>
            <a:endParaRPr lang="en-US" sz="2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5692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800600" y="1143000"/>
            <a:ext cx="4090416" cy="4849368"/>
            <a:chOff x="4800600" y="1143000"/>
            <a:chExt cx="4090416" cy="4849368"/>
          </a:xfrm>
        </p:grpSpPr>
        <p:pic>
          <p:nvPicPr>
            <p:cNvPr id="4" name="Picture 3" descr="att.apr2011.bgp.merged.centrality.json_degree-root-4.00_traffic-root-4.00_cluster-10_befor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1344168"/>
              <a:ext cx="4090416" cy="4648200"/>
            </a:xfrm>
            <a:prstGeom prst="rect">
              <a:avLst/>
            </a:prstGeom>
          </p:spPr>
        </p:pic>
        <p:sp>
          <p:nvSpPr>
            <p:cNvPr id="10" name="Content Placeholder 5"/>
            <p:cNvSpPr txBox="1">
              <a:spLocks/>
            </p:cNvSpPr>
            <p:nvPr/>
          </p:nvSpPr>
          <p:spPr bwMode="auto">
            <a:xfrm>
              <a:off x="6784848" y="5024735"/>
              <a:ext cx="1828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venir Book"/>
                  <a:cs typeface="Avenir Book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Avenir Book"/>
                  <a:cs typeface="Avenir Book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Avenir Book"/>
                  <a:cs typeface="Avenir Book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venir Book"/>
                  <a:cs typeface="Avenir Book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</a:pPr>
              <a:r>
                <a:rPr lang="en-US" dirty="0" smtClean="0"/>
                <a:t>April 2011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930900" y="1143000"/>
              <a:ext cx="2222500" cy="495300"/>
              <a:chOff x="5930900" y="1143000"/>
              <a:chExt cx="2222500" cy="495300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5930900" y="1371600"/>
                <a:ext cx="2222500" cy="2667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Content Placeholder 5"/>
              <p:cNvSpPr txBox="1">
                <a:spLocks/>
              </p:cNvSpPr>
              <p:nvPr/>
            </p:nvSpPr>
            <p:spPr bwMode="auto">
              <a:xfrm>
                <a:off x="6175248" y="1143000"/>
                <a:ext cx="16764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" pitchFamily="2" charset="2"/>
                  <a:buBlip>
                    <a:blip r:embed="rId3"/>
                  </a:buBlip>
                  <a:defRPr sz="2400">
                    <a:solidFill>
                      <a:schemeClr val="tx1"/>
                    </a:solidFill>
                    <a:latin typeface="Avenir Book"/>
                    <a:ea typeface="+mn-ea"/>
                    <a:cs typeface="Avenir Book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Avenir Book"/>
                    <a:cs typeface="Avenir Book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Avenir Book"/>
                    <a:cs typeface="Avenir Book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Avenir Book"/>
                    <a:cs typeface="Avenir Book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venir Book"/>
                    <a:cs typeface="Avenir Book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From BGP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</a:t>
            </a:r>
            <a:r>
              <a:rPr lang="en-US" i="1" dirty="0"/>
              <a:t>any</a:t>
            </a:r>
            <a:r>
              <a:rPr lang="en-US" dirty="0"/>
              <a:t> AS-level connectivity graph!</a:t>
            </a:r>
          </a:p>
        </p:txBody>
      </p:sp>
      <p:pic>
        <p:nvPicPr>
          <p:cNvPr id="5" name="Picture 4" descr="att.apr2011.ono.merged.centrality.json_degree-root-4.00_traffic-root-4.00_cluster-10_befo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44168"/>
            <a:ext cx="4114800" cy="4675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2590800"/>
            <a:ext cx="17618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8000"/>
                </a:solidFill>
              </a:rPr>
              <a:t>r</a:t>
            </a:r>
            <a:r>
              <a:rPr lang="en-US" sz="3200" i="1" baseline="30000" dirty="0" smtClean="0">
                <a:solidFill>
                  <a:srgbClr val="008000"/>
                </a:solidFill>
              </a:rPr>
              <a:t>2</a:t>
            </a:r>
            <a:r>
              <a:rPr lang="en-US" sz="3200" dirty="0" smtClean="0">
                <a:solidFill>
                  <a:srgbClr val="008000"/>
                </a:solidFill>
              </a:rPr>
              <a:t>=0.789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26735" y="2514600"/>
            <a:ext cx="17618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r</a:t>
            </a:r>
            <a:r>
              <a:rPr lang="en-US" sz="3200" i="1" baseline="30000" dirty="0" smtClean="0">
                <a:solidFill>
                  <a:srgbClr val="FF0000"/>
                </a:solidFill>
              </a:rPr>
              <a:t>2</a:t>
            </a:r>
            <a:r>
              <a:rPr lang="en-US" sz="3200" dirty="0" smtClean="0">
                <a:solidFill>
                  <a:srgbClr val="FF0000"/>
                </a:solidFill>
              </a:rPr>
              <a:t>=0.399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9109" y="914400"/>
            <a:ext cx="838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ISP</a:t>
            </a:r>
            <a:endParaRPr lang="en-US" sz="3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19200" y="1138535"/>
            <a:ext cx="2743200" cy="499765"/>
            <a:chOff x="1219200" y="1138535"/>
            <a:chExt cx="2743200" cy="499765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447800" y="1371600"/>
              <a:ext cx="2222500" cy="2667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ontent Placeholder 5"/>
            <p:cNvSpPr txBox="1">
              <a:spLocks/>
            </p:cNvSpPr>
            <p:nvPr/>
          </p:nvSpPr>
          <p:spPr bwMode="auto">
            <a:xfrm>
              <a:off x="1219200" y="1138535"/>
              <a:ext cx="2743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venir Book"/>
                  <a:cs typeface="Avenir Book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800">
                  <a:solidFill>
                    <a:schemeClr val="tx1"/>
                  </a:solidFill>
                  <a:latin typeface="Avenir Book"/>
                  <a:cs typeface="Avenir Book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Avenir Book"/>
                  <a:cs typeface="Avenir Book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venir Book"/>
                  <a:cs typeface="Avenir Book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From </a:t>
              </a:r>
              <a:r>
                <a:rPr lang="en-US" dirty="0" err="1" smtClean="0"/>
                <a:t>traceroutes</a:t>
              </a:r>
              <a:endParaRPr lang="en-US" dirty="0"/>
            </a:p>
          </p:txBody>
        </p:sp>
      </p:grpSp>
      <p:sp>
        <p:nvSpPr>
          <p:cNvPr id="9" name="Content Placeholder 5"/>
          <p:cNvSpPr txBox="1">
            <a:spLocks noGrp="1"/>
          </p:cNvSpPr>
          <p:nvPr>
            <p:ph idx="4294967295"/>
          </p:nvPr>
        </p:nvSpPr>
        <p:spPr>
          <a:xfrm>
            <a:off x="2362200" y="5024437"/>
            <a:ext cx="1828800" cy="461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April 2011</a:t>
            </a:r>
            <a:endParaRPr lang="en-US" sz="2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2467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Mario’s babysitting his newborn…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471" r="-1762"/>
          <a:stretch/>
        </p:blipFill>
        <p:spPr>
          <a:xfrm>
            <a:off x="3463500" y="990600"/>
            <a:ext cx="4169874" cy="5334000"/>
          </a:xfrm>
        </p:spPr>
      </p:pic>
      <p:sp>
        <p:nvSpPr>
          <p:cNvPr id="3" name="TextBox 2"/>
          <p:cNvSpPr txBox="1"/>
          <p:nvPr/>
        </p:nvSpPr>
        <p:spPr>
          <a:xfrm>
            <a:off x="1066800" y="2743200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Avenir Oblique"/>
                <a:cs typeface="Avenir Oblique"/>
              </a:rPr>
              <a:t>Daniella</a:t>
            </a:r>
            <a:r>
              <a:rPr lang="en-US" sz="2400" dirty="0" smtClean="0">
                <a:latin typeface="Avenir Oblique"/>
                <a:cs typeface="Avenir Oblique"/>
              </a:rPr>
              <a:t> </a:t>
            </a:r>
            <a:br>
              <a:rPr lang="en-US" sz="2400" dirty="0" smtClean="0">
                <a:latin typeface="Avenir Oblique"/>
                <a:cs typeface="Avenir Oblique"/>
              </a:rPr>
            </a:br>
            <a:r>
              <a:rPr lang="en-US" sz="2400" dirty="0" smtClean="0">
                <a:latin typeface="Avenir Oblique"/>
                <a:cs typeface="Avenir Oblique"/>
              </a:rPr>
              <a:t>S</a:t>
            </a:r>
            <a:r>
              <a:rPr lang="en-US" sz="2400" dirty="0" smtClean="0">
                <a:latin typeface="Avenir Oblique"/>
                <a:cs typeface="Avenir Oblique"/>
              </a:rPr>
              <a:t>á</a:t>
            </a:r>
            <a:r>
              <a:rPr lang="en-US" sz="2400" dirty="0" smtClean="0">
                <a:latin typeface="Avenir Oblique"/>
                <a:cs typeface="Avenir Oblique"/>
              </a:rPr>
              <a:t>nchez </a:t>
            </a:r>
            <a:r>
              <a:rPr lang="en-US" sz="2400" dirty="0" err="1" smtClean="0">
                <a:latin typeface="Avenir Oblique"/>
                <a:cs typeface="Avenir Oblique"/>
              </a:rPr>
              <a:t>Garc</a:t>
            </a:r>
            <a:r>
              <a:rPr lang="en-US" sz="2400" dirty="0" err="1" smtClean="0">
                <a:latin typeface="Avenir Oblique"/>
                <a:cs typeface="Avenir Oblique"/>
              </a:rPr>
              <a:t>í</a:t>
            </a:r>
            <a:r>
              <a:rPr lang="en-US" sz="2400" dirty="0" err="1">
                <a:latin typeface="Avenir Oblique"/>
                <a:cs typeface="Avenir Oblique"/>
              </a:rPr>
              <a:t>a</a:t>
            </a:r>
            <a:endParaRPr lang="en-US" sz="2400" dirty="0" smtClean="0">
              <a:latin typeface="Avenir Oblique"/>
              <a:cs typeface="Avenir Oblique"/>
            </a:endParaRPr>
          </a:p>
        </p:txBody>
      </p:sp>
    </p:spTree>
    <p:extLst>
      <p:ext uri="{BB962C8B-B14F-4D97-AF65-F5344CB8AC3E}">
        <p14:creationId xmlns:p14="http://schemas.microsoft.com/office/powerpoint/2010/main" val="155945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can you do with that?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Rank AS-link based on traffic volume</a:t>
            </a:r>
          </a:p>
          <a:p>
            <a:pPr lvl="1"/>
            <a:r>
              <a:rPr lang="en-US" sz="2400" dirty="0" smtClean="0"/>
              <a:t>To check – rank AS-link based on traffic using ground-truth data, look at the correlation</a:t>
            </a:r>
          </a:p>
          <a:p>
            <a:r>
              <a:rPr lang="en-US" sz="2800" dirty="0"/>
              <a:t>Predict link traffic</a:t>
            </a:r>
            <a:endParaRPr lang="en-US" dirty="0"/>
          </a:p>
          <a:p>
            <a:pPr lvl="1"/>
            <a:r>
              <a:rPr lang="en-US" sz="2400" dirty="0"/>
              <a:t>Use (different) subsets to compute correlation, use regression line to estimate traffic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9060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828800" y="1371600"/>
            <a:ext cx="6137249" cy="18752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AS-links traffic-based ranking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873658"/>
              </p:ext>
            </p:extLst>
          </p:nvPr>
        </p:nvGraphicFramePr>
        <p:xfrm>
          <a:off x="1600200" y="1219200"/>
          <a:ext cx="65532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95800" y="5410200"/>
            <a:ext cx="5478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r</a:t>
            </a:r>
            <a:r>
              <a:rPr lang="en-US" sz="3200" i="1" baseline="30000" dirty="0" smtClean="0"/>
              <a:t>2</a:t>
            </a:r>
            <a:endParaRPr lang="en-US" sz="3200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835011" y="3440668"/>
            <a:ext cx="2080389" cy="902732"/>
            <a:chOff x="6477000" y="3657600"/>
            <a:chExt cx="2080389" cy="902732"/>
          </a:xfrm>
        </p:grpSpPr>
        <p:sp>
          <p:nvSpPr>
            <p:cNvPr id="11" name="TextBox 10"/>
            <p:cNvSpPr txBox="1"/>
            <p:nvPr/>
          </p:nvSpPr>
          <p:spPr>
            <a:xfrm>
              <a:off x="6705600" y="3657600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ALTP-frequency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05600" y="4191000"/>
              <a:ext cx="144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Connectivity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477000" y="4267200"/>
              <a:ext cx="228600" cy="2286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477000" y="37338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06048" y="1698930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20479" y="2639428"/>
            <a:ext cx="68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12146" y="3578638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4910" y="4493038"/>
            <a:ext cx="68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62600" y="2057400"/>
            <a:ext cx="75693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ISP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2600" y="381000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IXP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0" y="4953000"/>
            <a:ext cx="59436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Explaining the difference – </a:t>
            </a:r>
            <a:r>
              <a:rPr lang="en-US" sz="2400" dirty="0" smtClean="0">
                <a:latin typeface="Avenir Book"/>
                <a:cs typeface="Avenir Book"/>
              </a:rPr>
              <a:t>Different </a:t>
            </a:r>
            <a:r>
              <a:rPr lang="en-US" sz="2400" dirty="0" smtClean="0">
                <a:latin typeface="Avenir Book"/>
                <a:cs typeface="Avenir Book"/>
              </a:rPr>
              <a:t># of </a:t>
            </a:r>
            <a:r>
              <a:rPr lang="en-US" sz="2400" dirty="0" err="1" smtClean="0">
                <a:latin typeface="Avenir Book"/>
                <a:cs typeface="Avenir Book"/>
              </a:rPr>
              <a:t>peerings</a:t>
            </a:r>
            <a:r>
              <a:rPr lang="en-US" sz="2400" dirty="0" smtClean="0">
                <a:latin typeface="Avenir Book"/>
                <a:cs typeface="Avenir Book"/>
              </a:rPr>
              <a:t> and impact of CDNs in IXP</a:t>
            </a:r>
            <a:endParaRPr lang="en-US" sz="2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9554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Network Syntax – </a:t>
            </a:r>
            <a:r>
              <a:rPr lang="en-US" sz="2800" dirty="0"/>
              <a:t>I</a:t>
            </a:r>
            <a:r>
              <a:rPr lang="en-US" sz="2800" dirty="0" smtClean="0"/>
              <a:t>nter-domain traffic for the outsider</a:t>
            </a:r>
          </a:p>
          <a:p>
            <a:pPr lvl="1"/>
            <a:r>
              <a:rPr lang="en-US" sz="2400" dirty="0"/>
              <a:t>Leveraging existing </a:t>
            </a:r>
            <a:r>
              <a:rPr lang="en-US" sz="2400" dirty="0" smtClean="0"/>
              <a:t>datasets</a:t>
            </a:r>
            <a:endParaRPr lang="en-US" sz="2400" dirty="0"/>
          </a:p>
          <a:p>
            <a:pPr lvl="1"/>
            <a:r>
              <a:rPr lang="en-US" sz="2400" dirty="0" smtClean="0"/>
              <a:t>With easy</a:t>
            </a:r>
            <a:r>
              <a:rPr lang="en-US" sz="2400" dirty="0"/>
              <a:t>-to-compute metrics of </a:t>
            </a:r>
            <a:r>
              <a:rPr lang="en-US" sz="2400" dirty="0" smtClean="0"/>
              <a:t>popularity	</a:t>
            </a:r>
            <a:endParaRPr lang="en-US" sz="2400" dirty="0"/>
          </a:p>
          <a:p>
            <a:pPr lvl="1"/>
            <a:r>
              <a:rPr lang="en-US" sz="2400" dirty="0" smtClean="0"/>
              <a:t>As proxies for </a:t>
            </a:r>
            <a:r>
              <a:rPr lang="en-US" sz="2400" dirty="0"/>
              <a:t>traffic </a:t>
            </a:r>
            <a:r>
              <a:rPr lang="en-US" sz="2400" dirty="0" smtClean="0"/>
              <a:t>volumes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A rich open field</a:t>
            </a:r>
          </a:p>
          <a:p>
            <a:pPr lvl="1"/>
            <a:r>
              <a:rPr lang="en-US" sz="2400" dirty="0" smtClean="0">
                <a:latin typeface="Avenir Oblique"/>
                <a:cs typeface="Avenir Oblique"/>
              </a:rPr>
              <a:t>What characterizes a good </a:t>
            </a:r>
            <a:r>
              <a:rPr lang="en-US" sz="2400" dirty="0" err="1" smtClean="0">
                <a:latin typeface="Avenir Oblique"/>
                <a:cs typeface="Avenir Oblique"/>
              </a:rPr>
              <a:t>traceroute</a:t>
            </a:r>
            <a:r>
              <a:rPr lang="en-US" sz="2400" dirty="0" smtClean="0">
                <a:latin typeface="Avenir Oblique"/>
                <a:cs typeface="Avenir Oblique"/>
              </a:rPr>
              <a:t> dataset?</a:t>
            </a:r>
          </a:p>
          <a:p>
            <a:pPr lvl="1"/>
            <a:r>
              <a:rPr lang="en-US" sz="2400" dirty="0" smtClean="0">
                <a:latin typeface="Avenir Oblique"/>
                <a:cs typeface="Avenir Oblique"/>
              </a:rPr>
              <a:t>What happens in the reverse path?</a:t>
            </a:r>
          </a:p>
          <a:p>
            <a:pPr lvl="1"/>
            <a:r>
              <a:rPr lang="en-US" sz="2400" dirty="0" smtClean="0">
                <a:latin typeface="Avenir Oblique"/>
                <a:cs typeface="Avenir Oblique"/>
              </a:rPr>
              <a:t>What other applications are possible?</a:t>
            </a:r>
          </a:p>
          <a:p>
            <a:pPr lvl="1"/>
            <a:r>
              <a:rPr lang="en-US" sz="2400" dirty="0" smtClean="0">
                <a:latin typeface="Avenir Oblique"/>
                <a:cs typeface="Avenir Oblique"/>
              </a:rPr>
              <a:t>…</a:t>
            </a:r>
            <a:endParaRPr lang="en-US" sz="2400" dirty="0">
              <a:latin typeface="Avenir Oblique"/>
              <a:cs typeface="Avenir Oblique"/>
            </a:endParaRP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54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sz="quarter"/>
          </p:nvPr>
        </p:nvSpPr>
        <p:spPr>
          <a:xfrm>
            <a:off x="541591" y="1967805"/>
            <a:ext cx="8303784" cy="1384995"/>
          </a:xfrm>
        </p:spPr>
        <p:txBody>
          <a:bodyPr/>
          <a:lstStyle/>
          <a:p>
            <a:pPr algn="l"/>
            <a:r>
              <a:rPr lang="en-US" sz="4400" dirty="0" smtClean="0">
                <a:latin typeface="Avenir Book"/>
                <a:cs typeface="Avenir Book"/>
              </a:rPr>
              <a:t>Network Syntax</a:t>
            </a:r>
            <a:r>
              <a:rPr lang="en-US" sz="4400" dirty="0"/>
              <a:t> </a:t>
            </a:r>
            <a:r>
              <a:rPr lang="en-US" sz="4400" dirty="0" smtClean="0"/>
              <a:t>– </a:t>
            </a:r>
            <a:r>
              <a:rPr lang="en-US" sz="4000" i="1" dirty="0" smtClean="0">
                <a:latin typeface="Avenir Book"/>
                <a:cs typeface="Avenir Book"/>
              </a:rPr>
              <a:t>Inter-Domain </a:t>
            </a:r>
            <a:r>
              <a:rPr lang="en-US" sz="4000" i="1" dirty="0">
                <a:latin typeface="Avenir Book"/>
                <a:cs typeface="Avenir Book"/>
              </a:rPr>
              <a:t>Traffic </a:t>
            </a:r>
            <a:r>
              <a:rPr lang="en-US" sz="4000" i="1" dirty="0" smtClean="0"/>
              <a:t>Estimation </a:t>
            </a:r>
            <a:r>
              <a:rPr lang="en-US" sz="4000" i="1" dirty="0" smtClean="0">
                <a:latin typeface="Avenir Book"/>
                <a:cs typeface="Avenir Book"/>
              </a:rPr>
              <a:t>for </a:t>
            </a:r>
            <a:r>
              <a:rPr lang="en-US" sz="4000" i="1" dirty="0">
                <a:latin typeface="Avenir Book"/>
                <a:cs typeface="Avenir Book"/>
              </a:rPr>
              <a:t>the Outsider</a:t>
            </a:r>
            <a:endParaRPr lang="en-US" sz="4000" i="1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sz="quarter" idx="1"/>
          </p:nvPr>
        </p:nvSpPr>
        <p:spPr>
          <a:xfrm>
            <a:off x="609600" y="3733800"/>
            <a:ext cx="8382000" cy="1981200"/>
          </a:xfrm>
        </p:spPr>
        <p:txBody>
          <a:bodyPr/>
          <a:lstStyle/>
          <a:p>
            <a:pPr algn="l"/>
            <a:r>
              <a:rPr lang="en-US" sz="2000" dirty="0" smtClean="0"/>
              <a:t>Mario A. Sánchez, </a:t>
            </a:r>
            <a:br>
              <a:rPr lang="en-US" sz="2000" dirty="0" smtClean="0"/>
            </a:br>
            <a:r>
              <a:rPr lang="en-US" sz="2000" dirty="0" err="1" smtClean="0">
                <a:latin typeface="Arial Black"/>
                <a:cs typeface="Arial Black"/>
              </a:rPr>
              <a:t>Fabián</a:t>
            </a:r>
            <a:r>
              <a:rPr lang="en-US" sz="2000" dirty="0" smtClean="0">
                <a:latin typeface="Arial Black"/>
                <a:cs typeface="Arial Black"/>
              </a:rPr>
              <a:t> </a:t>
            </a:r>
            <a:r>
              <a:rPr lang="en-US" sz="2000" dirty="0">
                <a:latin typeface="Arial Black"/>
                <a:cs typeface="Arial Black"/>
              </a:rPr>
              <a:t>E. </a:t>
            </a:r>
            <a:r>
              <a:rPr lang="en-US" sz="2000" dirty="0" smtClean="0">
                <a:latin typeface="Arial Black"/>
                <a:cs typeface="Arial Black"/>
              </a:rPr>
              <a:t>Bustamante</a:t>
            </a:r>
            <a:r>
              <a:rPr lang="en-US" sz="2000" b="1" dirty="0" smtClean="0"/>
              <a:t>, </a:t>
            </a:r>
            <a:br>
              <a:rPr lang="en-US" sz="2000" b="1" dirty="0" smtClean="0"/>
            </a:br>
            <a:r>
              <a:rPr lang="en-US" sz="2000" dirty="0" err="1" smtClean="0"/>
              <a:t>Balachander</a:t>
            </a:r>
            <a:r>
              <a:rPr lang="en-US" sz="2000" dirty="0" smtClean="0"/>
              <a:t> Krishnamurthy, </a:t>
            </a:r>
            <a:br>
              <a:rPr lang="en-US" sz="2000" dirty="0" smtClean="0"/>
            </a:br>
            <a:r>
              <a:rPr lang="en-US" sz="2000" dirty="0" smtClean="0"/>
              <a:t>Walter </a:t>
            </a:r>
            <a:r>
              <a:rPr lang="en-US" sz="2000" dirty="0" err="1" smtClean="0"/>
              <a:t>Willinger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err="1" smtClean="0"/>
              <a:t>Georgios</a:t>
            </a:r>
            <a:r>
              <a:rPr lang="en-US" sz="2000" dirty="0" smtClean="0"/>
              <a:t> </a:t>
            </a:r>
            <a:r>
              <a:rPr lang="en-US" sz="2000" dirty="0" err="1" smtClean="0"/>
              <a:t>Smaragdakis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Jeffrey </a:t>
            </a:r>
            <a:r>
              <a:rPr lang="en-US" sz="2000" dirty="0" err="1" smtClean="0"/>
              <a:t>Erman</a:t>
            </a:r>
            <a:endParaRPr lang="en-US" sz="16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968" t="2229" r="2778" b="1274"/>
          <a:stretch/>
        </p:blipFill>
        <p:spPr>
          <a:xfrm>
            <a:off x="6750490" y="3403600"/>
            <a:ext cx="2393510" cy="3086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953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tier1_lt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0" r="-10000"/>
          <a:stretch>
            <a:fillRect/>
          </a:stretch>
        </p:blipFill>
        <p:spPr>
          <a:xfrm>
            <a:off x="-259080" y="1600200"/>
            <a:ext cx="5364480" cy="3352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Breakdown by AS type</a:t>
            </a:r>
          </a:p>
        </p:txBody>
      </p:sp>
      <p:pic>
        <p:nvPicPr>
          <p:cNvPr id="5" name="Content Placeholder 4" descr="c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 bwMode="auto">
          <a:xfrm>
            <a:off x="3581400" y="1524000"/>
            <a:ext cx="6343779" cy="348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38200" y="1554003"/>
            <a:ext cx="289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Tier1 + LTP – 103 clusters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1467802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CP – 36 clusters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" y="5373469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Regardless </a:t>
            </a:r>
            <a:r>
              <a:rPr lang="en-US" dirty="0"/>
              <a:t>of </a:t>
            </a:r>
            <a:r>
              <a:rPr lang="en-US" dirty="0" smtClean="0"/>
              <a:t>ranking based on ALTP-frequency… traffic </a:t>
            </a:r>
            <a:r>
              <a:rPr lang="en-US" dirty="0"/>
              <a:t>is </a:t>
            </a:r>
            <a:r>
              <a:rPr lang="en-US" dirty="0" smtClean="0"/>
              <a:t>high -&gt; we are unable to capture it (only </a:t>
            </a:r>
            <a:r>
              <a:rPr lang="en-US" dirty="0"/>
              <a:t>see one side of the </a:t>
            </a:r>
            <a:r>
              <a:rPr lang="en-US" dirty="0" smtClean="0"/>
              <a:t>peering?)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3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</a:t>
            </a:r>
            <a:r>
              <a:rPr lang="en-US" dirty="0"/>
              <a:t> </a:t>
            </a:r>
            <a:r>
              <a:rPr lang="en-US" dirty="0" smtClean="0"/>
              <a:t>and popularity – highly skewed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As most popularity measurements, long-tail distributions</a:t>
            </a:r>
          </a:p>
          <a:p>
            <a:r>
              <a:rPr lang="en-US" sz="2800" dirty="0"/>
              <a:t>Transform to remedy failure of expected </a:t>
            </a:r>
            <a:r>
              <a:rPr lang="en-US" sz="2800" dirty="0" smtClean="0"/>
              <a:t>normality</a:t>
            </a:r>
            <a:endParaRPr lang="en-US" sz="28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l="-10593" r="-10593"/>
          <a:stretch>
            <a:fillRect/>
          </a:stretch>
        </p:blipFill>
        <p:spPr bwMode="auto">
          <a:xfrm>
            <a:off x="152400" y="2819400"/>
            <a:ext cx="8534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733800" y="4343480"/>
            <a:ext cx="3352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/>
                <a:cs typeface="Avenir Book"/>
              </a:rPr>
              <a:t>Traffic </a:t>
            </a:r>
            <a:r>
              <a:rPr lang="en-US" sz="2400" dirty="0" smtClean="0">
                <a:latin typeface="Avenir Book"/>
                <a:cs typeface="Avenir Book"/>
              </a:rPr>
              <a:t>volume </a:t>
            </a:r>
            <a:r>
              <a:rPr lang="en-US" sz="2400" dirty="0" err="1" smtClean="0">
                <a:latin typeface="Avenir Book"/>
                <a:cs typeface="Avenir Book"/>
              </a:rPr>
              <a:t>vs</a:t>
            </a:r>
            <a:r>
              <a:rPr lang="en-US" sz="2400" dirty="0" smtClean="0">
                <a:latin typeface="Avenir Book"/>
                <a:cs typeface="Avenir Book"/>
              </a:rPr>
              <a:t> </a:t>
            </a:r>
            <a:r>
              <a:rPr lang="en-US" sz="2400" dirty="0">
                <a:latin typeface="Avenir Book"/>
                <a:cs typeface="Avenir Book"/>
              </a:rPr>
              <a:t>link-</a:t>
            </a:r>
            <a:r>
              <a:rPr lang="en-US" sz="2400" dirty="0" smtClean="0">
                <a:latin typeface="Avenir Book"/>
                <a:cs typeface="Avenir Book"/>
              </a:rPr>
              <a:t>rank </a:t>
            </a:r>
            <a:r>
              <a:rPr lang="en-US" sz="2400" dirty="0" smtClean="0">
                <a:latin typeface="Avenir Heavy"/>
                <a:cs typeface="Avenir Heavy"/>
              </a:rPr>
              <a:t>for the discovered links</a:t>
            </a:r>
            <a:endParaRPr lang="en-US" sz="2400" dirty="0">
              <a:latin typeface="Avenir Heavy"/>
              <a:cs typeface="Avenir Heavy"/>
            </a:endParaRPr>
          </a:p>
        </p:txBody>
      </p:sp>
      <p:pic>
        <p:nvPicPr>
          <p:cNvPr id="4" name="Picture 3" descr="Screen Shot 2014-11-04 at 5.49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276600"/>
            <a:ext cx="1566108" cy="104921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3048000" y="2895600"/>
            <a:ext cx="5334000" cy="1143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908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Syntax’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Connectivity</a:t>
            </a:r>
            <a:r>
              <a:rPr lang="en-US" b="1" dirty="0" smtClean="0"/>
              <a:t>  (degree centrality)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en-US" dirty="0" smtClean="0"/>
              <a:t># </a:t>
            </a:r>
            <a:r>
              <a:rPr lang="en-US" dirty="0" smtClean="0"/>
              <a:t>of </a:t>
            </a:r>
            <a:r>
              <a:rPr lang="en-US" dirty="0" smtClean="0"/>
              <a:t>directly linked or neighboring nodes</a:t>
            </a:r>
          </a:p>
          <a:p>
            <a:r>
              <a:rPr lang="en-US" b="1" dirty="0" smtClean="0">
                <a:latin typeface="Avenir Black"/>
                <a:cs typeface="Avenir Black"/>
              </a:rPr>
              <a:t>Control value </a:t>
            </a:r>
            <a:r>
              <a:rPr lang="en-US" b="1" dirty="0" smtClean="0"/>
              <a:t>(linked to clustering coefficient)</a:t>
            </a:r>
            <a:r>
              <a:rPr lang="en-US" dirty="0" smtClean="0"/>
              <a:t> </a:t>
            </a:r>
            <a:r>
              <a:rPr lang="en-US" dirty="0" smtClean="0"/>
              <a:t># </a:t>
            </a:r>
            <a:r>
              <a:rPr lang="en-US" dirty="0" smtClean="0"/>
              <a:t>of alternative connections each of these neighbors </a:t>
            </a:r>
            <a:r>
              <a:rPr lang="en-US" dirty="0" smtClean="0"/>
              <a:t>has; m</a:t>
            </a:r>
            <a:r>
              <a:rPr lang="en-US" dirty="0" smtClean="0"/>
              <a:t>easures </a:t>
            </a:r>
            <a:r>
              <a:rPr lang="en-US" dirty="0"/>
              <a:t>the degree to which space controls access to its </a:t>
            </a:r>
            <a:r>
              <a:rPr lang="en-US" dirty="0" smtClean="0"/>
              <a:t>neighbors</a:t>
            </a:r>
            <a:endParaRPr lang="en-US" dirty="0" smtClean="0"/>
          </a:p>
          <a:p>
            <a:r>
              <a:rPr lang="en-US" b="1" dirty="0" smtClean="0">
                <a:latin typeface="Avenir Black"/>
                <a:cs typeface="Avenir Black"/>
              </a:rPr>
              <a:t>Global choice</a:t>
            </a:r>
            <a:r>
              <a:rPr lang="en-US" b="1" dirty="0" smtClean="0"/>
              <a:t> (</a:t>
            </a:r>
            <a:r>
              <a:rPr lang="en-US" b="1" dirty="0" err="1" smtClean="0"/>
              <a:t>betweenness</a:t>
            </a:r>
            <a:r>
              <a:rPr lang="en-US" b="1" dirty="0" smtClean="0"/>
              <a:t> centrality)</a:t>
            </a:r>
            <a:r>
              <a:rPr lang="en-US" dirty="0" smtClean="0"/>
              <a:t> – captures how often each line is used on topologically shortest paths from all lines to all other lines in the system </a:t>
            </a:r>
          </a:p>
          <a:p>
            <a:r>
              <a:rPr lang="en-US" b="1" dirty="0" smtClean="0">
                <a:latin typeface="Avenir Black"/>
                <a:cs typeface="Avenir Black"/>
              </a:rPr>
              <a:t>Integration</a:t>
            </a:r>
            <a:r>
              <a:rPr lang="en-US" b="1" dirty="0" smtClean="0"/>
              <a:t> (a type of normalized closeness centrality)</a:t>
            </a:r>
            <a:r>
              <a:rPr lang="en-US" dirty="0" smtClean="0"/>
              <a:t> –measures the mean distance between every segment and all other segments in the </a:t>
            </a:r>
            <a:r>
              <a:rPr lang="en-US" dirty="0" smtClean="0"/>
              <a:t>system</a:t>
            </a:r>
            <a:endParaRPr lang="en-US" dirty="0"/>
          </a:p>
          <a:p>
            <a:r>
              <a:rPr lang="en-US" dirty="0" smtClean="0">
                <a:latin typeface="Avenir Black"/>
                <a:cs typeface="Avenir Black"/>
              </a:rPr>
              <a:t>ALTP-frequency </a:t>
            </a:r>
            <a:r>
              <a:rPr lang="en-US" dirty="0" smtClean="0"/>
              <a:t>-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3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 for normality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Transform to remedy failure of expected normality</a:t>
            </a:r>
            <a:endParaRPr lang="en-US" sz="2800" dirty="0"/>
          </a:p>
        </p:txBody>
      </p:sp>
      <p:pic>
        <p:nvPicPr>
          <p:cNvPr id="4" name="Content Placeholder 3" descr="decix.apr2011.ono.merged.centrality.json_traffic-root-4.00_histo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r="982"/>
          <a:stretch>
            <a:fillRect/>
          </a:stretch>
        </p:blipFill>
        <p:spPr bwMode="auto">
          <a:xfrm>
            <a:off x="152400" y="2133600"/>
            <a:ext cx="5410200" cy="3381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3" descr="decix.apr2011.ono.merged.centrality.json_numEndToEndPaths-root-4.00_histo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" b="1740"/>
          <a:stretch>
            <a:fillRect/>
          </a:stretch>
        </p:blipFill>
        <p:spPr bwMode="auto">
          <a:xfrm>
            <a:off x="3810000" y="3048000"/>
            <a:ext cx="5242560" cy="32766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179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correlation – proxies for traffic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</a:t>
            </a:r>
            <a:r>
              <a:rPr lang="en-US" sz="2800" baseline="30000" dirty="0" smtClean="0"/>
              <a:t>2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values for all metrics with ISP and IXP</a:t>
            </a:r>
            <a:endParaRPr lang="en-US" sz="2800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016085"/>
              </p:ext>
            </p:extLst>
          </p:nvPr>
        </p:nvGraphicFramePr>
        <p:xfrm>
          <a:off x="304800" y="1981200"/>
          <a:ext cx="8534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1280160"/>
                <a:gridCol w="2072640"/>
                <a:gridCol w="1341120"/>
                <a:gridCol w="1706880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IXP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ISP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Apr 2011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Apr 2013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Apr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2011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Apr 2013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Connectivity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0.617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0.954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Control value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0.685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0.521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0.759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0.750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Global</a:t>
                      </a:r>
                      <a:r>
                        <a:rPr lang="en-US" sz="2000" baseline="0" dirty="0" smtClean="0"/>
                        <a:t> choice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0.661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0.580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0.653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0.903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Integration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0.575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0.356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0.826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0.629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ALTP-frequency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0.799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0.713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0.965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0.958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76400" y="4953000"/>
            <a:ext cx="7086600" cy="120032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Avenir Book"/>
                <a:cs typeface="Avenir Book"/>
              </a:rPr>
              <a:t>Network Syntax centrality metrics  are great proxies for traffic</a:t>
            </a:r>
            <a:endParaRPr lang="en-US" sz="3600" i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7549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metrics as proxies for traffic</a:t>
            </a:r>
            <a:endParaRPr lang="en-US" dirty="0"/>
          </a:p>
        </p:txBody>
      </p:sp>
      <p:pic>
        <p:nvPicPr>
          <p:cNvPr id="12" name="Content Placeholder 3" descr="decix.apr2011.ono.merged.centrality.json_degree-root-4.00_traffic-root-4.00_cluster-10_befo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3" r="-607"/>
          <a:stretch/>
        </p:blipFill>
        <p:spPr>
          <a:xfrm>
            <a:off x="228600" y="914400"/>
            <a:ext cx="2736165" cy="3017520"/>
          </a:xfrm>
        </p:spPr>
      </p:pic>
      <p:pic>
        <p:nvPicPr>
          <p:cNvPr id="13" name="Picture 12" descr="decix.apr2011.ono.merged.centrality.json_numEndToEndPaths-root-4.00_traffic-root-4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14400"/>
            <a:ext cx="2584418" cy="3017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1371600"/>
            <a:ext cx="3733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Correlation between connectivity and ALTP-frequency, and IXP traffic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31197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IXP 2011</a:t>
            </a:r>
            <a:endParaRPr lang="en-US" sz="2400" dirty="0">
              <a:latin typeface="Avenir Book"/>
              <a:cs typeface="Avenir Book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52801" y="3307080"/>
            <a:ext cx="5460617" cy="3085158"/>
            <a:chOff x="3352801" y="3307080"/>
            <a:chExt cx="5460617" cy="3085158"/>
          </a:xfrm>
        </p:grpSpPr>
        <p:pic>
          <p:nvPicPr>
            <p:cNvPr id="9" name="Picture 8" descr="decix.apr2013.ono.merged.centrality.json_numEndToEndPaths-root-4.00_traffic-root-4.00_cluster-10_befor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1" y="3374718"/>
              <a:ext cx="2641217" cy="3017520"/>
            </a:xfrm>
            <a:prstGeom prst="rect">
              <a:avLst/>
            </a:prstGeom>
          </p:spPr>
        </p:pic>
        <p:pic>
          <p:nvPicPr>
            <p:cNvPr id="5" name="Picture 4" descr="decix.apr2013.ono.merged.centrality.json_degree-root-4.00_traffic-root-4.00_cluster-10_befor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1" y="3307080"/>
              <a:ext cx="2683818" cy="301752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267200" y="5481935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venir Book"/>
                  <a:cs typeface="Avenir Book"/>
                </a:rPr>
                <a:t>IXP 2013</a:t>
              </a:r>
              <a:endParaRPr lang="en-US" sz="2400" dirty="0"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3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inter-domain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Most Internet inter-domain studies</a:t>
            </a:r>
          </a:p>
          <a:p>
            <a:pPr lvl="1"/>
            <a:r>
              <a:rPr lang="en-US" sz="2400" dirty="0" smtClean="0"/>
              <a:t>Focused on network connectivity and dynamics …</a:t>
            </a:r>
          </a:p>
          <a:p>
            <a:pPr lvl="1"/>
            <a:endParaRPr lang="en-US" sz="24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</a:t>
            </a:r>
            <a:r>
              <a:rPr lang="en-US" sz="2800" dirty="0" smtClean="0"/>
              <a:t>hifting focus to traffic …</a:t>
            </a:r>
          </a:p>
          <a:p>
            <a:endParaRPr lang="en-US" sz="2800" dirty="0" smtClean="0"/>
          </a:p>
        </p:txBody>
      </p:sp>
      <p:sp>
        <p:nvSpPr>
          <p:cNvPr id="6" name="Cloud 5"/>
          <p:cNvSpPr/>
          <p:nvPr/>
        </p:nvSpPr>
        <p:spPr bwMode="auto">
          <a:xfrm>
            <a:off x="2286000" y="4008603"/>
            <a:ext cx="1219200" cy="563397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venir Book"/>
                <a:cs typeface="Avenir Book"/>
              </a:rPr>
              <a:t>UIC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4419600" y="2438400"/>
            <a:ext cx="1066800" cy="563397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venir Book"/>
                <a:cs typeface="Avenir Book"/>
              </a:rPr>
              <a:t>Cogent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8" name="Cloud 7"/>
          <p:cNvSpPr/>
          <p:nvPr/>
        </p:nvSpPr>
        <p:spPr bwMode="auto">
          <a:xfrm>
            <a:off x="6096000" y="2438400"/>
            <a:ext cx="1066800" cy="563397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venir Book"/>
                <a:cs typeface="Avenir Book"/>
              </a:rPr>
              <a:t>Level 3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9" name="Cloud 8"/>
          <p:cNvSpPr/>
          <p:nvPr/>
        </p:nvSpPr>
        <p:spPr bwMode="auto">
          <a:xfrm>
            <a:off x="3657599" y="3018003"/>
            <a:ext cx="1066800" cy="563397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venir Book"/>
                <a:cs typeface="Avenir Book"/>
              </a:rPr>
              <a:t>MREN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10" name="Cloud 9"/>
          <p:cNvSpPr/>
          <p:nvPr/>
        </p:nvSpPr>
        <p:spPr bwMode="auto">
          <a:xfrm>
            <a:off x="1905000" y="2477676"/>
            <a:ext cx="1244600" cy="619737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venir Book"/>
                <a:cs typeface="Avenir Book"/>
              </a:rPr>
              <a:t>Abilene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11" name="Cloud 10"/>
          <p:cNvSpPr/>
          <p:nvPr/>
        </p:nvSpPr>
        <p:spPr bwMode="auto">
          <a:xfrm>
            <a:off x="1447800" y="3468877"/>
            <a:ext cx="1371600" cy="507058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venir Book"/>
                <a:cs typeface="Avenir Book"/>
              </a:rPr>
              <a:t>U Chicago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5" name="Cloud 4"/>
          <p:cNvSpPr/>
          <p:nvPr/>
        </p:nvSpPr>
        <p:spPr bwMode="auto">
          <a:xfrm>
            <a:off x="3200398" y="4161003"/>
            <a:ext cx="1219202" cy="563397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venir Book"/>
                <a:cs typeface="Avenir Book"/>
              </a:rPr>
              <a:t>Argonne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venir Book"/>
              <a:cs typeface="Avenir Book"/>
            </a:endParaRPr>
          </a:p>
        </p:txBody>
      </p:sp>
      <p:sp>
        <p:nvSpPr>
          <p:cNvPr id="4" name="Cloud 3"/>
          <p:cNvSpPr/>
          <p:nvPr/>
        </p:nvSpPr>
        <p:spPr bwMode="auto">
          <a:xfrm>
            <a:off x="4495799" y="4008603"/>
            <a:ext cx="1717315" cy="619737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  <a:cs typeface="Avenir Book"/>
              </a:rPr>
              <a:t>Northwestern</a:t>
            </a:r>
          </a:p>
        </p:txBody>
      </p:sp>
      <p:cxnSp>
        <p:nvCxnSpPr>
          <p:cNvPr id="13" name="Straight Connector 12"/>
          <p:cNvCxnSpPr>
            <a:stCxn id="11" idx="3"/>
            <a:endCxn id="10" idx="1"/>
          </p:cNvCxnSpPr>
          <p:nvPr/>
        </p:nvCxnSpPr>
        <p:spPr bwMode="auto">
          <a:xfrm flipV="1">
            <a:off x="2133600" y="3096753"/>
            <a:ext cx="393700" cy="40111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stCxn id="6" idx="3"/>
            <a:endCxn id="9" idx="1"/>
          </p:cNvCxnSpPr>
          <p:nvPr/>
        </p:nvCxnSpPr>
        <p:spPr bwMode="auto">
          <a:xfrm flipV="1">
            <a:off x="2895600" y="3580800"/>
            <a:ext cx="1295399" cy="46001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3"/>
            <a:endCxn id="9" idx="1"/>
          </p:cNvCxnSpPr>
          <p:nvPr/>
        </p:nvCxnSpPr>
        <p:spPr bwMode="auto">
          <a:xfrm flipV="1">
            <a:off x="3809999" y="3580800"/>
            <a:ext cx="381000" cy="61241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4" idx="3"/>
            <a:endCxn id="9" idx="1"/>
          </p:cNvCxnSpPr>
          <p:nvPr/>
        </p:nvCxnSpPr>
        <p:spPr bwMode="auto">
          <a:xfrm flipH="1" flipV="1">
            <a:off x="4190999" y="3580800"/>
            <a:ext cx="1163458" cy="46323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4" idx="3"/>
            <a:endCxn id="7" idx="1"/>
          </p:cNvCxnSpPr>
          <p:nvPr/>
        </p:nvCxnSpPr>
        <p:spPr bwMode="auto">
          <a:xfrm flipH="1" flipV="1">
            <a:off x="4953000" y="3001197"/>
            <a:ext cx="401457" cy="104284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7" idx="0"/>
            <a:endCxn id="8" idx="2"/>
          </p:cNvCxnSpPr>
          <p:nvPr/>
        </p:nvCxnSpPr>
        <p:spPr bwMode="auto">
          <a:xfrm>
            <a:off x="5485511" y="2720099"/>
            <a:ext cx="6137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9" idx="2"/>
            <a:endCxn id="10" idx="0"/>
          </p:cNvCxnSpPr>
          <p:nvPr/>
        </p:nvCxnSpPr>
        <p:spPr bwMode="auto">
          <a:xfrm flipH="1" flipV="1">
            <a:off x="3148563" y="2787545"/>
            <a:ext cx="512345" cy="51215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Cloud 47"/>
          <p:cNvSpPr/>
          <p:nvPr/>
        </p:nvSpPr>
        <p:spPr bwMode="auto">
          <a:xfrm>
            <a:off x="5638800" y="3276600"/>
            <a:ext cx="1295399" cy="5334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venir Book"/>
                <a:cs typeface="Avenir Book"/>
              </a:rPr>
              <a:t>Comcast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venir Book"/>
              <a:cs typeface="Avenir Book"/>
            </a:endParaRPr>
          </a:p>
        </p:txBody>
      </p:sp>
      <p:cxnSp>
        <p:nvCxnSpPr>
          <p:cNvPr id="49" name="Straight Connector 48"/>
          <p:cNvCxnSpPr>
            <a:stCxn id="7" idx="1"/>
            <a:endCxn id="48" idx="3"/>
          </p:cNvCxnSpPr>
          <p:nvPr/>
        </p:nvCxnSpPr>
        <p:spPr bwMode="auto">
          <a:xfrm>
            <a:off x="4953000" y="3001197"/>
            <a:ext cx="1333500" cy="30590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2" name="Group 51"/>
          <p:cNvGrpSpPr/>
          <p:nvPr/>
        </p:nvGrpSpPr>
        <p:grpSpPr>
          <a:xfrm>
            <a:off x="4876800" y="2286000"/>
            <a:ext cx="3733800" cy="2930652"/>
            <a:chOff x="762000" y="2209800"/>
            <a:chExt cx="3733800" cy="291236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209800"/>
              <a:ext cx="3733800" cy="29123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4" name="TextBox 53"/>
            <p:cNvSpPr txBox="1"/>
            <p:nvPr/>
          </p:nvSpPr>
          <p:spPr>
            <a:xfrm>
              <a:off x="3662820" y="2286000"/>
              <a:ext cx="832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</a:t>
              </a:r>
              <a:r>
                <a:rPr lang="en-US" dirty="0" smtClean="0"/>
                <a:t>1939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2286000"/>
            <a:ext cx="4302848" cy="2931453"/>
            <a:chOff x="4536353" y="2133600"/>
            <a:chExt cx="4302848" cy="2931453"/>
          </a:xfrm>
        </p:grpSpPr>
        <p:pic>
          <p:nvPicPr>
            <p:cNvPr id="24" name="Picture 23" descr="Screen Shot 2014-05-17 at 7.21.10 A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0" t="8797" r="153" b="9844"/>
            <a:stretch/>
          </p:blipFill>
          <p:spPr>
            <a:xfrm>
              <a:off x="4536353" y="2133600"/>
              <a:ext cx="4302848" cy="29314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5" name="TextBox 24"/>
            <p:cNvSpPr txBox="1"/>
            <p:nvPr/>
          </p:nvSpPr>
          <p:spPr>
            <a:xfrm>
              <a:off x="7772400" y="2209800"/>
              <a:ext cx="1031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Chicago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98143" y="2968823"/>
              <a:ext cx="1262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Lakeshore </a:t>
              </a:r>
              <a:r>
                <a:rPr lang="en-US" sz="1400" dirty="0" err="1" smtClean="0"/>
                <a:t>Dr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5524118" y="3997141"/>
              <a:ext cx="12991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Michigan Ave.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122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metrics as proxies for traffic</a:t>
            </a:r>
          </a:p>
        </p:txBody>
      </p:sp>
      <p:pic>
        <p:nvPicPr>
          <p:cNvPr id="10" name="Picture 9" descr="att.apr2013.ono.merged.centrality.json_degree-root-4.00_traffic-root-4.00_cluster-10_bef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2683817" cy="3017520"/>
          </a:xfrm>
          <a:prstGeom prst="rect">
            <a:avLst/>
          </a:prstGeom>
        </p:spPr>
      </p:pic>
      <p:pic>
        <p:nvPicPr>
          <p:cNvPr id="11" name="Picture 10" descr="att.apr2013.ono.merged.centrality.json_numEndToEndPaths-root-4.00_traffic-root-4.00_cluster-10_af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24" y="1066800"/>
            <a:ext cx="2558976" cy="3017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10200" y="1371600"/>
            <a:ext cx="3733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Correlation between connectivity and ALTP-frequency, and ISP traffic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800" y="31959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ISP 2011</a:t>
            </a:r>
            <a:endParaRPr lang="en-US" sz="2400" dirty="0">
              <a:latin typeface="Avenir Book"/>
              <a:cs typeface="Avenir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86200" y="3352800"/>
            <a:ext cx="5073576" cy="3093720"/>
            <a:chOff x="3886200" y="3352800"/>
            <a:chExt cx="5073576" cy="3093720"/>
          </a:xfrm>
        </p:grpSpPr>
        <p:pic>
          <p:nvPicPr>
            <p:cNvPr id="7" name="Picture 6" descr="att.apr2013.ono.merged.centrality.json_degree-root-4.00_traffic-root-4.00_cluster-10_befor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0" y="3352800"/>
              <a:ext cx="2683817" cy="3017520"/>
            </a:xfrm>
            <a:prstGeom prst="rect">
              <a:avLst/>
            </a:prstGeom>
          </p:spPr>
        </p:pic>
        <p:pic>
          <p:nvPicPr>
            <p:cNvPr id="9" name="Picture 8" descr="att.apr2013.ono.merged.centrality.json_numEndToEndPaths-root-4.00_traffic-root-4.00_cluster-10_afte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3429000"/>
              <a:ext cx="2558976" cy="30175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876800" y="5558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venir Book"/>
                  <a:cs typeface="Avenir Book"/>
                </a:rPr>
                <a:t>ISP 2013</a:t>
              </a:r>
              <a:endParaRPr lang="en-US" sz="2400" dirty="0"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77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Goodness of fit normalize traffic</a:t>
            </a:r>
            <a:endParaRPr lang="en-US" dirty="0"/>
          </a:p>
        </p:txBody>
      </p:sp>
      <p:pic>
        <p:nvPicPr>
          <p:cNvPr id="4" name="Content Placeholder 3" descr="decix.apr2011.ono-traffic_normalized_power_law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" b="19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621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IXP 2011</a:t>
            </a:r>
            <a:endParaRPr lang="en-US" dirty="0"/>
          </a:p>
        </p:txBody>
      </p:sp>
      <p:pic>
        <p:nvPicPr>
          <p:cNvPr id="4" name="Content Placeholder 3" descr="decix.apr2011.ono.merged.centrality.json_degree-root-4.00_traffic-root-4.00_cluster-10_befo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3" r="-607"/>
          <a:stretch/>
        </p:blipFill>
        <p:spPr>
          <a:xfrm>
            <a:off x="554735" y="990600"/>
            <a:ext cx="2357624" cy="2600054"/>
          </a:xfrm>
        </p:spPr>
      </p:pic>
      <p:pic>
        <p:nvPicPr>
          <p:cNvPr id="5" name="Picture 4" descr="decix.apr2011.ono.merged.centrality.json_integration2-root-1.00_traffic-root-4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97" y="3773217"/>
            <a:ext cx="2257459" cy="2600054"/>
          </a:xfrm>
          <a:prstGeom prst="rect">
            <a:avLst/>
          </a:prstGeom>
        </p:spPr>
      </p:pic>
      <p:pic>
        <p:nvPicPr>
          <p:cNvPr id="6" name="Picture 5" descr="decix.apr2011.ono.merged.centrality.json_numEndToEndPaths-root-4.00_traffic-root-4.00_cluster-10_befo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60" y="3773217"/>
            <a:ext cx="2226870" cy="2600054"/>
          </a:xfrm>
          <a:prstGeom prst="rect">
            <a:avLst/>
          </a:prstGeom>
        </p:spPr>
      </p:pic>
      <p:pic>
        <p:nvPicPr>
          <p:cNvPr id="7" name="Picture 6" descr="decix.apr2011.ono.merged.centrality.json_between-root-4.00_traffic-root-4.00_cluster-10_befor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46" y="992091"/>
            <a:ext cx="2286000" cy="2598563"/>
          </a:xfrm>
          <a:prstGeom prst="rect">
            <a:avLst/>
          </a:prstGeom>
        </p:spPr>
      </p:pic>
      <p:pic>
        <p:nvPicPr>
          <p:cNvPr id="8" name="Picture 7" descr="decix.apr2011.ono.merged.centrality.json_control-log-10.00_traffic-root-4.00_cluster-10_befor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13" y="990600"/>
            <a:ext cx="2275254" cy="26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9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IXP </a:t>
            </a:r>
            <a:r>
              <a:rPr lang="en-US" dirty="0" smtClean="0"/>
              <a:t>2013</a:t>
            </a:r>
            <a:endParaRPr lang="en-US" dirty="0"/>
          </a:p>
        </p:txBody>
      </p:sp>
      <p:pic>
        <p:nvPicPr>
          <p:cNvPr id="5" name="Picture 4" descr="decix.apr2013.ono.merged.centrality.json_degree-root-4.00_traffic-root-4.00_cluster-10_bef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6" y="1066800"/>
            <a:ext cx="2312519" cy="2600054"/>
          </a:xfrm>
          <a:prstGeom prst="rect">
            <a:avLst/>
          </a:prstGeom>
        </p:spPr>
      </p:pic>
      <p:pic>
        <p:nvPicPr>
          <p:cNvPr id="6" name="Picture 5" descr="decix.apr2013.ono.merged.centrality.json_control-log-10.00_traffic-root-4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40" y="1066800"/>
            <a:ext cx="2215539" cy="2600054"/>
          </a:xfrm>
          <a:prstGeom prst="rect">
            <a:avLst/>
          </a:prstGeom>
        </p:spPr>
      </p:pic>
      <p:pic>
        <p:nvPicPr>
          <p:cNvPr id="7" name="Picture 6" descr="decix.apr2013.ono.merged.centrality.json_between-root-4.00_traffic-root-4.00_cluster-10_befo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35" y="1066800"/>
            <a:ext cx="2287312" cy="2600054"/>
          </a:xfrm>
          <a:prstGeom prst="rect">
            <a:avLst/>
          </a:prstGeom>
        </p:spPr>
      </p:pic>
      <p:pic>
        <p:nvPicPr>
          <p:cNvPr id="8" name="Picture 7" descr="decix.apr2013.ono.merged.centrality.json_integration2-root-1.00_traffic-root-4.00_cluster-10_befor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86" y="3749846"/>
            <a:ext cx="2226870" cy="2600054"/>
          </a:xfrm>
          <a:prstGeom prst="rect">
            <a:avLst/>
          </a:prstGeom>
        </p:spPr>
      </p:pic>
      <p:pic>
        <p:nvPicPr>
          <p:cNvPr id="9" name="Picture 8" descr="decix.apr2013.ono.merged.centrality.json_numEndToEndPaths-root-4.00_traffic-root-4.00_cluster-10_befor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26" y="3749846"/>
            <a:ext cx="2275812" cy="26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ISP 2011</a:t>
            </a:r>
            <a:endParaRPr lang="en-US" dirty="0"/>
          </a:p>
        </p:txBody>
      </p:sp>
      <p:pic>
        <p:nvPicPr>
          <p:cNvPr id="7" name="Picture 6" descr="att.apr2011.ono.merged.centrality.json_between-root-4.00_traffic-root-4.00_cluster-10_bef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28" y="1219200"/>
            <a:ext cx="2287312" cy="2600054"/>
          </a:xfrm>
          <a:prstGeom prst="rect">
            <a:avLst/>
          </a:prstGeom>
        </p:spPr>
      </p:pic>
      <p:pic>
        <p:nvPicPr>
          <p:cNvPr id="8" name="Picture 7" descr="att.apr2011.ono.merged.centrality.json_control-log-10.00_traffic-root-4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0" y="1219201"/>
            <a:ext cx="2215539" cy="2600054"/>
          </a:xfrm>
          <a:prstGeom prst="rect">
            <a:avLst/>
          </a:prstGeom>
        </p:spPr>
      </p:pic>
      <p:pic>
        <p:nvPicPr>
          <p:cNvPr id="9" name="Picture 8" descr="att.apr2011.ono.merged.centrality.json_degree-root-4.00_traffic-root-4.00_cluster-10_befo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9" y="1219202"/>
            <a:ext cx="2312518" cy="2600054"/>
          </a:xfrm>
          <a:prstGeom prst="rect">
            <a:avLst/>
          </a:prstGeom>
        </p:spPr>
      </p:pic>
      <p:pic>
        <p:nvPicPr>
          <p:cNvPr id="10" name="Picture 9" descr="att.apr2011.ono.merged.centrality.json_integration2-root-1.00_traffic-root-4.00_cluster-10_befor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09" y="3819256"/>
            <a:ext cx="2257459" cy="2600054"/>
          </a:xfrm>
          <a:prstGeom prst="rect">
            <a:avLst/>
          </a:prstGeom>
        </p:spPr>
      </p:pic>
      <p:pic>
        <p:nvPicPr>
          <p:cNvPr id="11" name="Picture 10" descr="att.apr2011.ono.merged.centrality.json_numEndToEndPaths-root-4.00_traffic-root-4.00_cluster-10_befor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05" y="3819256"/>
            <a:ext cx="2226870" cy="26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4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</a:t>
            </a:r>
            <a:r>
              <a:rPr lang="en-US" dirty="0" smtClean="0"/>
              <a:t>2013</a:t>
            </a:r>
            <a:endParaRPr lang="en-US" dirty="0"/>
          </a:p>
        </p:txBody>
      </p:sp>
      <p:pic>
        <p:nvPicPr>
          <p:cNvPr id="5" name="Picture 4" descr="att.apr2013.ono.merged.centrality.json_between-root-4.00_traffic-root-4.00_cluster-10_bef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95" y="1143003"/>
            <a:ext cx="2201461" cy="2600054"/>
          </a:xfrm>
          <a:prstGeom prst="rect">
            <a:avLst/>
          </a:prstGeom>
        </p:spPr>
      </p:pic>
      <p:pic>
        <p:nvPicPr>
          <p:cNvPr id="6" name="Picture 5" descr="att.apr2013.ono.merged.centrality.json_control-log-10.00_traffic-root-4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10" y="1143000"/>
            <a:ext cx="2215541" cy="2600057"/>
          </a:xfrm>
          <a:prstGeom prst="rect">
            <a:avLst/>
          </a:prstGeom>
        </p:spPr>
      </p:pic>
      <p:pic>
        <p:nvPicPr>
          <p:cNvPr id="7" name="Picture 6" descr="att.apr2013.ono.merged.centrality.json_degree-root-4.00_traffic-root-4.00_cluster-10_befo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0" y="1143000"/>
            <a:ext cx="2314338" cy="2602100"/>
          </a:xfrm>
          <a:prstGeom prst="rect">
            <a:avLst/>
          </a:prstGeom>
        </p:spPr>
      </p:pic>
      <p:pic>
        <p:nvPicPr>
          <p:cNvPr id="8" name="Picture 7" descr="att.apr2013.ono.merged.centrality.json_integration2-root-1.00_traffic-root-4.00_cluster-10_befor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22" y="3854691"/>
            <a:ext cx="2257461" cy="2600057"/>
          </a:xfrm>
          <a:prstGeom prst="rect">
            <a:avLst/>
          </a:prstGeom>
        </p:spPr>
      </p:pic>
      <p:pic>
        <p:nvPicPr>
          <p:cNvPr id="9" name="Picture 8" descr="att.apr2013.ono.merged.centrality.json_numEndToEndPaths-root-4.00_traffic-root-4.00_cluster-10_afte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16" y="3854691"/>
            <a:ext cx="2204952" cy="26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6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Prediction Error</a:t>
            </a:r>
            <a:endParaRPr lang="en-US" dirty="0"/>
          </a:p>
        </p:txBody>
      </p:sp>
      <p:pic>
        <p:nvPicPr>
          <p:cNvPr id="4" name="Content Placeholder 3" descr="prediction_error_from_traffic-att.apr2013_on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r="9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3788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Ranking IXP2011/2013</a:t>
            </a:r>
            <a:endParaRPr lang="en-US" dirty="0"/>
          </a:p>
        </p:txBody>
      </p:sp>
      <p:pic>
        <p:nvPicPr>
          <p:cNvPr id="5" name="Content Placeholder 4" descr="decix.apr2011.ono.merged.centrality.json_pathrank-root-1.00_trafficrank-root-1.00_cluster-10_aft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491" r="-52491"/>
          <a:stretch>
            <a:fillRect/>
          </a:stretch>
        </p:blipFill>
        <p:spPr>
          <a:xfrm>
            <a:off x="-1863373" y="1417638"/>
            <a:ext cx="8229600" cy="4525963"/>
          </a:xfrm>
        </p:spPr>
      </p:pic>
      <p:pic>
        <p:nvPicPr>
          <p:cNvPr id="6" name="Picture 5" descr="decix.apr2013.ono.merged.centrality.json_pathrank-root-1.00_trafficrank-root-1.00_cluster-10_af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45" y="1417638"/>
            <a:ext cx="401479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3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BGP – ISP 2011</a:t>
            </a:r>
            <a:endParaRPr lang="en-US" dirty="0"/>
          </a:p>
        </p:txBody>
      </p:sp>
      <p:pic>
        <p:nvPicPr>
          <p:cNvPr id="5" name="Picture 4" descr="att.apr2011.bgp.merged.centrality.json_control-log-10.00_traffic-root-4.00_cluster-10_bef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94050"/>
            <a:ext cx="3352800" cy="3978530"/>
          </a:xfrm>
          <a:prstGeom prst="rect">
            <a:avLst/>
          </a:prstGeom>
        </p:spPr>
      </p:pic>
      <p:pic>
        <p:nvPicPr>
          <p:cNvPr id="6" name="Picture 5" descr="att.apr2011.bgp.merged.centrality.json_degree-root-4.00_traffic-root-4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3505200" cy="3941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16002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Connectivity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25146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Control value</a:t>
            </a:r>
            <a:endParaRPr lang="en-US" sz="20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80255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BGP – ISP 2011</a:t>
            </a:r>
            <a:endParaRPr lang="en-US" dirty="0"/>
          </a:p>
        </p:txBody>
      </p:sp>
      <p:pic>
        <p:nvPicPr>
          <p:cNvPr id="4" name="Content Placeholder 3" descr="att.apr2011.bgp.merged.centrality.json_between-root-4.00_traffic-root-4.00_cluster-10_befo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46" r="-53346"/>
          <a:stretch>
            <a:fillRect/>
          </a:stretch>
        </p:blipFill>
        <p:spPr>
          <a:xfrm>
            <a:off x="-1295401" y="914400"/>
            <a:ext cx="6927757" cy="3810000"/>
          </a:xfrm>
        </p:spPr>
      </p:pic>
      <p:pic>
        <p:nvPicPr>
          <p:cNvPr id="7" name="Picture 6" descr="att.apr2011.bgp.merged.centrality.json_integration2-root-1.00_traffic-root-4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135046"/>
            <a:ext cx="3505200" cy="40371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16764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Global choice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31242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Integration</a:t>
            </a:r>
            <a:endParaRPr lang="en-US" sz="20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5637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Inter-domain traffic studies –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Traffic is all that matters …</a:t>
            </a:r>
          </a:p>
          <a:p>
            <a:pPr lvl="1"/>
            <a:r>
              <a:rPr lang="en-US" sz="2400" dirty="0" smtClean="0"/>
              <a:t>Network engineering, anomaly detection, economics …</a:t>
            </a:r>
          </a:p>
          <a:p>
            <a:pPr marL="1828800" lvl="4" indent="0">
              <a:buNone/>
            </a:pPr>
            <a:endParaRPr lang="en-US" sz="1200" dirty="0" smtClean="0"/>
          </a:p>
          <a:p>
            <a:r>
              <a:rPr lang="en-US" sz="2800" dirty="0" smtClean="0"/>
              <a:t>Challenge – few available traffic datasets</a:t>
            </a:r>
            <a:endParaRPr lang="en-US" sz="2400" dirty="0" smtClean="0"/>
          </a:p>
          <a:p>
            <a:pPr marL="914400" lvl="2" indent="0">
              <a:buNone/>
            </a:pPr>
            <a:endParaRPr lang="en-US" sz="2400" dirty="0" smtClean="0"/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 lvl="1"/>
            <a:endParaRPr lang="en-US" i="1" dirty="0" smtClean="0"/>
          </a:p>
          <a:p>
            <a:pPr lvl="4"/>
            <a:endParaRPr lang="en-US" i="1" dirty="0" smtClean="0"/>
          </a:p>
          <a:p>
            <a:r>
              <a:rPr lang="en-US" sz="2800" i="1" dirty="0" smtClean="0"/>
              <a:t>Inter</a:t>
            </a:r>
            <a:r>
              <a:rPr lang="en-US" sz="2800" i="1" dirty="0"/>
              <a:t>-domain traffic </a:t>
            </a:r>
            <a:r>
              <a:rPr lang="en-US" sz="2800" i="1" dirty="0" smtClean="0"/>
              <a:t>estimation for </a:t>
            </a:r>
            <a:r>
              <a:rPr lang="en-US" sz="2800" i="1" dirty="0"/>
              <a:t>the </a:t>
            </a:r>
            <a:r>
              <a:rPr lang="en-US" sz="2800" i="1" dirty="0" smtClean="0"/>
              <a:t>outsider?</a:t>
            </a:r>
            <a:endParaRPr lang="en-US" sz="2800" i="1" dirty="0"/>
          </a:p>
          <a:p>
            <a:pPr marL="0" indent="0">
              <a:buNone/>
            </a:pPr>
            <a:endParaRPr lang="en-US" sz="2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2970073"/>
            <a:ext cx="3048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F</a:t>
            </a:r>
            <a:r>
              <a:rPr lang="en-US" sz="2400" i="1" dirty="0" smtClean="0"/>
              <a:t>ine</a:t>
            </a:r>
            <a:r>
              <a:rPr lang="en-US" sz="2400" i="1" dirty="0"/>
              <a:t>-grained </a:t>
            </a:r>
            <a:r>
              <a:rPr lang="en-US" sz="2400" dirty="0"/>
              <a:t>data on a small </a:t>
            </a:r>
            <a:r>
              <a:rPr lang="en-US" sz="2400" dirty="0" smtClean="0"/>
              <a:t>slice</a:t>
            </a:r>
            <a:endParaRPr lang="en-US" sz="2000" dirty="0" smtClean="0"/>
          </a:p>
          <a:p>
            <a:pPr lvl="1"/>
            <a:r>
              <a:rPr lang="en-US" sz="2000" dirty="0" smtClean="0"/>
              <a:t>- For insiders</a:t>
            </a:r>
          </a:p>
          <a:p>
            <a:pPr lvl="1"/>
            <a:r>
              <a:rPr lang="en-US" sz="2000" dirty="0" smtClean="0"/>
              <a:t>- Can’t reproduce</a:t>
            </a:r>
            <a:br>
              <a:rPr lang="en-US" sz="2000" dirty="0" smtClean="0"/>
            </a:br>
            <a:r>
              <a:rPr lang="en-US" sz="2000" dirty="0" smtClean="0"/>
              <a:t>- Can’t scale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867400" y="2973050"/>
            <a:ext cx="3048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ublicly </a:t>
            </a:r>
            <a:r>
              <a:rPr lang="en-US" sz="2400" dirty="0"/>
              <a:t>available, </a:t>
            </a:r>
            <a:r>
              <a:rPr lang="en-US" sz="2400" i="1" dirty="0"/>
              <a:t>coarse</a:t>
            </a:r>
            <a:r>
              <a:rPr lang="en-US" sz="2400" dirty="0"/>
              <a:t> datasets</a:t>
            </a:r>
            <a:r>
              <a:rPr lang="en-US" dirty="0"/>
              <a:t> </a:t>
            </a:r>
          </a:p>
          <a:p>
            <a:pPr lvl="1"/>
            <a:r>
              <a:rPr lang="en-US" sz="2000" dirty="0" smtClean="0"/>
              <a:t>- Few</a:t>
            </a:r>
            <a:br>
              <a:rPr lang="en-US" sz="2000" dirty="0" smtClean="0"/>
            </a:br>
            <a:r>
              <a:rPr lang="en-US" sz="2000" dirty="0" smtClean="0"/>
              <a:t>- Limited </a:t>
            </a:r>
            <a:r>
              <a:rPr lang="en-US" sz="2000" dirty="0"/>
              <a:t>scope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970107"/>
            <a:ext cx="2400719" cy="24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2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CAIDA: ALTP-frequency vs. Traffic Volume</a:t>
            </a:r>
            <a:endParaRPr lang="en-US" dirty="0"/>
          </a:p>
        </p:txBody>
      </p:sp>
      <p:pic>
        <p:nvPicPr>
          <p:cNvPr id="10" name="Content Placeholder 9" descr="att.apr2011.caida.merged.centrality.json_pathrank-root-1.00_trafficrank-root-1.00_cluster-10_befo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r="-3247"/>
          <a:stretch/>
        </p:blipFill>
        <p:spPr>
          <a:xfrm>
            <a:off x="407428" y="1066798"/>
            <a:ext cx="3250172" cy="3693203"/>
          </a:xfrm>
        </p:spPr>
      </p:pic>
      <p:pic>
        <p:nvPicPr>
          <p:cNvPr id="12" name="Picture 11" descr="att.apr2013.caida.merged.centrality.json_pathrank-root-1.00_trafficrank-root-1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413833"/>
            <a:ext cx="3352800" cy="38932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31646" y="3886200"/>
            <a:ext cx="122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ISP 2011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67878" y="5461856"/>
            <a:ext cx="118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ISP 2013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6510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CAIDA: ALTP-frequency vs. Traffic Volume</a:t>
            </a:r>
            <a:endParaRPr lang="en-US" dirty="0"/>
          </a:p>
        </p:txBody>
      </p:sp>
      <p:pic>
        <p:nvPicPr>
          <p:cNvPr id="13" name="Picture 12" descr="decix.apr2011.caida.merged.centrality.json_pathrank-root-1.00_trafficrank-root-1.00_cluster-10_bef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3451410" cy="3810000"/>
          </a:xfrm>
          <a:prstGeom prst="rect">
            <a:avLst/>
          </a:prstGeom>
        </p:spPr>
      </p:pic>
      <p:pic>
        <p:nvPicPr>
          <p:cNvPr id="14" name="Picture 13" descr="decix.apr2013.caida.merged.centrality.json_pathrank-root-1.00_trafficrank-root-1.00_cluster-10_befo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209800"/>
            <a:ext cx="3583845" cy="39561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57400" y="4191000"/>
            <a:ext cx="122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IXP 2011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1953" y="5255846"/>
            <a:ext cx="122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IXP 2013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7763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Prediction with ALTP-frequency</a:t>
            </a:r>
            <a:endParaRPr lang="en-US" dirty="0"/>
          </a:p>
        </p:txBody>
      </p:sp>
      <p:pic>
        <p:nvPicPr>
          <p:cNvPr id="4" name="Content Placeholder 3" descr="prediction_error-att.apr2013.ono-cluster_10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3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581400" y="182880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Using different subsets for computing correlation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81600" y="3160693"/>
            <a:ext cx="3733800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Oblique"/>
                <a:cs typeface="Avenir Oblique"/>
              </a:rPr>
              <a:t>~73% in the same order of magnitude</a:t>
            </a:r>
            <a:endParaRPr lang="en-US" sz="2800" dirty="0">
              <a:latin typeface="Avenir Oblique"/>
              <a:cs typeface="Avenir Oblique"/>
            </a:endParaRPr>
          </a:p>
        </p:txBody>
      </p:sp>
    </p:spTree>
    <p:extLst>
      <p:ext uri="{BB962C8B-B14F-4D97-AF65-F5344CB8AC3E}">
        <p14:creationId xmlns:p14="http://schemas.microsoft.com/office/powerpoint/2010/main" val="113141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Ranking for ISP 2011/2013</a:t>
            </a:r>
            <a:endParaRPr lang="en-US" dirty="0"/>
          </a:p>
        </p:txBody>
      </p:sp>
      <p:pic>
        <p:nvPicPr>
          <p:cNvPr id="4" name="Content Placeholder 3" descr="att.apr2013.ono.merged.centrality.json_pathrank-root-1.00_trafficrank-root-1.00_cluster-10_after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0" r="-53590"/>
          <a:stretch>
            <a:fillRect/>
          </a:stretch>
        </p:blipFill>
        <p:spPr>
          <a:xfrm>
            <a:off x="2347890" y="1460500"/>
            <a:ext cx="8229600" cy="4525963"/>
          </a:xfrm>
        </p:spPr>
      </p:pic>
      <p:pic>
        <p:nvPicPr>
          <p:cNvPr id="5" name="Picture 4" descr="att.apr2011.ono.merged.centrality.json_pathrank-root-1.00_trafficrank-root-1.00_cluster-10_aft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" y="1417638"/>
            <a:ext cx="4020566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2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the analogy </a:t>
            </a:r>
            <a:r>
              <a:rPr lang="en-US" dirty="0" smtClean="0"/>
              <a:t>– Paths </a:t>
            </a:r>
            <a:r>
              <a:rPr lang="en-US" dirty="0"/>
              <a:t>and </a:t>
            </a:r>
            <a:r>
              <a:rPr lang="en-US" dirty="0" smtClean="0"/>
              <a:t>traffic</a:t>
            </a:r>
            <a:endParaRPr lang="en-US" dirty="0"/>
          </a:p>
        </p:txBody>
      </p:sp>
      <p:pic>
        <p:nvPicPr>
          <p:cNvPr id="4" name="Content Placeholder 3" descr="Screen Shot 2014-10-22 at 9.19.09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Content Placeholder 3" descr="Screen Shot 2014-10-22 at 9.19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 descr="Screen Shot 2014-10-22 at 9.19.25 AM - 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7" descr="Screen Shot 2014-10-22 at 9.19.34 AM -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9" descr="Screen Shot 2014-10-22 at 9.19.40 AM - 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11" descr="Screen Shot 2014-10-22 at 9.19.45 AM - 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Content Placeholder 13" descr="Screen Shot 2014-10-22 at 9.19.50 AM - 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15" descr="Screen Shot 2014-10-22 at 9.19.57 AM - 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3" descr="Screen Shot 2014-10-22 at 10.24.32 AM - 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5541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524000" y="4953000"/>
            <a:ext cx="6477000" cy="95410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The popularity of </a:t>
            </a:r>
            <a:r>
              <a:rPr lang="en-US" sz="2800" dirty="0">
                <a:latin typeface="Avenir Book"/>
                <a:cs typeface="Avenir Book"/>
              </a:rPr>
              <a:t>a </a:t>
            </a:r>
            <a:r>
              <a:rPr lang="en-US" sz="2800" dirty="0" smtClean="0">
                <a:latin typeface="Avenir Book"/>
                <a:cs typeface="Avenir Book"/>
              </a:rPr>
              <a:t>route can </a:t>
            </a:r>
            <a:r>
              <a:rPr lang="en-US" sz="2800" dirty="0">
                <a:latin typeface="Avenir Book"/>
                <a:cs typeface="Avenir Book"/>
              </a:rPr>
              <a:t>serve as proxy for the volume of traffic it carries</a:t>
            </a:r>
          </a:p>
        </p:txBody>
      </p:sp>
    </p:spTree>
    <p:extLst>
      <p:ext uri="{BB962C8B-B14F-4D97-AF65-F5344CB8AC3E}">
        <p14:creationId xmlns:p14="http://schemas.microsoft.com/office/powerpoint/2010/main" val="262844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743200" y="3424988"/>
            <a:ext cx="2663039" cy="3071122"/>
            <a:chOff x="457200" y="2667000"/>
            <a:chExt cx="2663039" cy="3071122"/>
          </a:xfrm>
        </p:grpSpPr>
        <p:pic>
          <p:nvPicPr>
            <p:cNvPr id="6" name="Content Placeholder 3" descr="axial_map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79" r="68796" b="8039"/>
            <a:stretch/>
          </p:blipFill>
          <p:spPr bwMode="auto">
            <a:xfrm>
              <a:off x="457200" y="2667000"/>
              <a:ext cx="2663039" cy="3071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67841" t="71152" r="4254" b="9054"/>
            <a:stretch/>
          </p:blipFill>
          <p:spPr>
            <a:xfrm>
              <a:off x="1676400" y="3353562"/>
              <a:ext cx="381000" cy="38481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231" t="32061" r="69623" b="55074"/>
            <a:stretch/>
          </p:blipFill>
          <p:spPr>
            <a:xfrm>
              <a:off x="838200" y="4267200"/>
              <a:ext cx="304800" cy="16287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37870" t="54823" r="37584" b="33054"/>
            <a:stretch/>
          </p:blipFill>
          <p:spPr>
            <a:xfrm>
              <a:off x="762000" y="3276600"/>
              <a:ext cx="335987" cy="17332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70085" t="53012" r="4853" b="32391"/>
            <a:stretch/>
          </p:blipFill>
          <p:spPr>
            <a:xfrm>
              <a:off x="1143000" y="4800600"/>
              <a:ext cx="265010" cy="16121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70085" t="53012" r="4853" b="32391"/>
            <a:stretch/>
          </p:blipFill>
          <p:spPr>
            <a:xfrm rot="21088433">
              <a:off x="2272831" y="3335751"/>
              <a:ext cx="232566" cy="14147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5231" t="32061" r="69623" b="55074"/>
            <a:stretch/>
          </p:blipFill>
          <p:spPr>
            <a:xfrm rot="20497795">
              <a:off x="2039500" y="3875724"/>
              <a:ext cx="304800" cy="16287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l="37870" t="54823" r="37584" b="33054"/>
            <a:stretch/>
          </p:blipFill>
          <p:spPr>
            <a:xfrm>
              <a:off x="1873813" y="4419600"/>
              <a:ext cx="183587" cy="9470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/>
            <a:srcRect l="70085" t="53012" r="4853" b="32391"/>
            <a:stretch/>
          </p:blipFill>
          <p:spPr>
            <a:xfrm>
              <a:off x="770642" y="4030980"/>
              <a:ext cx="275574" cy="16764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/>
            <a:srcRect l="37870" t="54823" r="37584" b="33054"/>
            <a:stretch/>
          </p:blipFill>
          <p:spPr>
            <a:xfrm>
              <a:off x="1295400" y="4170196"/>
              <a:ext cx="228600" cy="1179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/>
            <a:srcRect l="37870" t="54823" r="37584" b="33054"/>
            <a:stretch/>
          </p:blipFill>
          <p:spPr>
            <a:xfrm>
              <a:off x="1219200" y="3886200"/>
              <a:ext cx="228600" cy="1179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the analogy – Paths and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Space syntax* – from urban planning</a:t>
            </a:r>
          </a:p>
          <a:p>
            <a:pPr lvl="1"/>
            <a:r>
              <a:rPr lang="en-US" sz="2400" dirty="0" smtClean="0"/>
              <a:t>Some streets are more </a:t>
            </a:r>
            <a:r>
              <a:rPr lang="en-US" sz="2400" dirty="0" smtClean="0">
                <a:latin typeface="Avenir Book Oblique"/>
                <a:cs typeface="Avenir Book Oblique"/>
              </a:rPr>
              <a:t>central</a:t>
            </a:r>
            <a:r>
              <a:rPr lang="en-US" sz="2400" dirty="0" smtClean="0"/>
              <a:t> than others</a:t>
            </a:r>
          </a:p>
          <a:p>
            <a:pPr lvl="1"/>
            <a:r>
              <a:rPr lang="en-US" sz="2400" dirty="0"/>
              <a:t>Predicting path traffic based on road </a:t>
            </a:r>
            <a:r>
              <a:rPr lang="en-US" sz="2400" dirty="0" smtClean="0"/>
              <a:t>structure</a:t>
            </a:r>
            <a:endParaRPr lang="en-US" sz="2400" i="1" dirty="0" smtClean="0"/>
          </a:p>
        </p:txBody>
      </p:sp>
      <p:pic>
        <p:nvPicPr>
          <p:cNvPr id="5" name="Content Placeholder 3" descr="axial_map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3" t="358" r="38686" b="12758"/>
          <a:stretch/>
        </p:blipFill>
        <p:spPr bwMode="auto">
          <a:xfrm>
            <a:off x="5867400" y="3358814"/>
            <a:ext cx="2662031" cy="3114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2667000" y="4275888"/>
            <a:ext cx="2543458" cy="1511300"/>
            <a:chOff x="381000" y="1765300"/>
            <a:chExt cx="2543458" cy="15113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4600" y="1765300"/>
              <a:ext cx="409858" cy="5207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 bwMode="auto">
            <a:xfrm flipH="1">
              <a:off x="381000" y="2209800"/>
              <a:ext cx="2209800" cy="10668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>
                  <a:lumMod val="75000"/>
                </a:schemeClr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0" name="Straight Arrow Connector 9"/>
          <p:cNvCxnSpPr/>
          <p:nvPr/>
        </p:nvCxnSpPr>
        <p:spPr bwMode="auto">
          <a:xfrm flipH="1">
            <a:off x="6136361" y="4578014"/>
            <a:ext cx="2245639" cy="91896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371600" y="54102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Axial line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6600" y="3120188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Axial map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34152" y="6276201"/>
            <a:ext cx="1909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aseline="30000" dirty="0"/>
              <a:t>*</a:t>
            </a:r>
            <a:r>
              <a:rPr lang="en-US" sz="1200" dirty="0" smtClean="0"/>
              <a:t>Hillier </a:t>
            </a:r>
            <a:r>
              <a:rPr lang="en-US" sz="1200" dirty="0"/>
              <a:t>and </a:t>
            </a:r>
            <a:r>
              <a:rPr lang="en-US" sz="1200" dirty="0" smtClean="0"/>
              <a:t>Hanson, 1984</a:t>
            </a:r>
            <a:endParaRPr lang="en-US" sz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6200" y="3200400"/>
            <a:ext cx="5791200" cy="3276600"/>
            <a:chOff x="76200" y="3200400"/>
            <a:chExt cx="5791200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76200" y="3200400"/>
              <a:ext cx="5791200" cy="3276600"/>
              <a:chOff x="76200" y="3200400"/>
              <a:chExt cx="5791200" cy="32766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76200" y="3200400"/>
                <a:ext cx="5791200" cy="32766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42" name="Content Placeholder 3" descr="axial_map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57" t="-1558" b="8669"/>
              <a:stretch/>
            </p:blipFill>
            <p:spPr bwMode="auto">
              <a:xfrm>
                <a:off x="2678157" y="3219510"/>
                <a:ext cx="2808243" cy="304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304800" y="3200400"/>
              <a:ext cx="3124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venir Book"/>
                  <a:cs typeface="Avenir Book"/>
                </a:rPr>
                <a:t>Connectivity (dual) graph</a:t>
              </a:r>
              <a:endParaRPr lang="en-US" sz="2000" dirty="0">
                <a:latin typeface="Avenir Book"/>
                <a:cs typeface="Avenir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982957" y="4705134"/>
            <a:ext cx="1090289" cy="1280937"/>
            <a:chOff x="6172200" y="2715588"/>
            <a:chExt cx="1219200" cy="1399214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>
              <a:off x="6629399" y="3124200"/>
              <a:ext cx="1" cy="4572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6736776" y="3120097"/>
              <a:ext cx="654624" cy="99470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6172200" y="2715588"/>
              <a:ext cx="381000" cy="2286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>
                  <a:lumMod val="75000"/>
                </a:schemeClr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 flipV="1">
              <a:off x="6778191" y="3051068"/>
              <a:ext cx="593609" cy="33133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flipH="1">
              <a:off x="6781800" y="2743200"/>
              <a:ext cx="533400" cy="1524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50" name="TextBox 49"/>
          <p:cNvSpPr txBox="1"/>
          <p:nvPr/>
        </p:nvSpPr>
        <p:spPr>
          <a:xfrm>
            <a:off x="381000" y="43434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venir Book"/>
                <a:cs typeface="Avenir Book"/>
              </a:rPr>
              <a:t>Central node – Node with higher connectivity</a:t>
            </a:r>
          </a:p>
          <a:p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4" name="Donut 13"/>
          <p:cNvSpPr/>
          <p:nvPr/>
        </p:nvSpPr>
        <p:spPr bwMode="auto">
          <a:xfrm>
            <a:off x="3153062" y="4724400"/>
            <a:ext cx="533400" cy="533400"/>
          </a:xfrm>
          <a:prstGeom prst="donut">
            <a:avLst>
              <a:gd name="adj" fmla="val 10725"/>
            </a:avLst>
          </a:prstGeom>
          <a:solidFill>
            <a:srgbClr val="CC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55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50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Use AS-level connectivity graphs as carved by </a:t>
            </a:r>
            <a:r>
              <a:rPr lang="en-US" sz="2800" dirty="0" smtClean="0"/>
              <a:t>large </a:t>
            </a:r>
            <a:r>
              <a:rPr lang="en-US" sz="2800" i="1" dirty="0" err="1" smtClean="0"/>
              <a:t>traceroute</a:t>
            </a:r>
            <a:r>
              <a:rPr lang="en-US" sz="2800" dirty="0" smtClean="0"/>
              <a:t> datasets </a:t>
            </a:r>
          </a:p>
          <a:p>
            <a:r>
              <a:rPr lang="en-US" sz="2800" dirty="0" smtClean="0"/>
              <a:t>Apply s</a:t>
            </a:r>
            <a:r>
              <a:rPr lang="en-US" sz="2800" dirty="0" smtClean="0"/>
              <a:t>tructural </a:t>
            </a:r>
            <a:r>
              <a:rPr lang="en-US" sz="2800" dirty="0" smtClean="0"/>
              <a:t>analysis to identify popular routes</a:t>
            </a:r>
          </a:p>
          <a:p>
            <a:pPr lvl="1"/>
            <a:r>
              <a:rPr lang="en-US" sz="2400" dirty="0" err="1" smtClean="0"/>
              <a:t>Traceroutes</a:t>
            </a:r>
            <a:r>
              <a:rPr lang="en-US" sz="2400" dirty="0" smtClean="0"/>
              <a:t> tells us the route of packets</a:t>
            </a:r>
          </a:p>
          <a:p>
            <a:pPr lvl="1"/>
            <a:r>
              <a:rPr lang="en-US" sz="2400" dirty="0" smtClean="0"/>
              <a:t>Many </a:t>
            </a:r>
            <a:r>
              <a:rPr lang="en-US" sz="2400" dirty="0" err="1" smtClean="0"/>
              <a:t>traceroutes</a:t>
            </a:r>
            <a:r>
              <a:rPr lang="en-US" sz="2400" dirty="0" smtClean="0"/>
              <a:t> let us infer popularity</a:t>
            </a:r>
          </a:p>
          <a:p>
            <a:r>
              <a:rPr lang="en-US" sz="2800" dirty="0" smtClean="0"/>
              <a:t>Use popularity as a proxy of traffic volume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4343400"/>
            <a:ext cx="4242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 smtClean="0">
                <a:solidFill>
                  <a:srgbClr val="545EB4"/>
                </a:solidFill>
                <a:latin typeface="Avenir Book"/>
                <a:cs typeface="Avenir Book"/>
              </a:rPr>
              <a:t>Network Syntax</a:t>
            </a:r>
            <a:endParaRPr lang="en-US" sz="4400" i="1" dirty="0">
              <a:solidFill>
                <a:srgbClr val="545EB4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3288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Leverage </a:t>
            </a:r>
            <a:r>
              <a:rPr lang="en-US" sz="2800" dirty="0" smtClean="0"/>
              <a:t>existing </a:t>
            </a:r>
            <a:r>
              <a:rPr lang="en-US" sz="2800" dirty="0" err="1" smtClean="0"/>
              <a:t>traceroute</a:t>
            </a:r>
            <a:r>
              <a:rPr lang="en-US" sz="2800" dirty="0" smtClean="0"/>
              <a:t> datasets</a:t>
            </a:r>
            <a:endParaRPr lang="en-US" sz="2800" dirty="0" smtClean="0"/>
          </a:p>
          <a:p>
            <a:pPr lvl="1"/>
            <a:r>
              <a:rPr lang="en-US" sz="2400" dirty="0" smtClean="0"/>
              <a:t>Publicly available data, no need for special buddies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nabling </a:t>
            </a:r>
            <a:r>
              <a:rPr lang="en-US" sz="2400" dirty="0" smtClean="0"/>
              <a:t>a large-scale </a:t>
            </a:r>
            <a:r>
              <a:rPr lang="en-US" sz="2400" dirty="0" smtClean="0"/>
              <a:t>perspective</a:t>
            </a:r>
          </a:p>
          <a:p>
            <a:r>
              <a:rPr lang="en-US" sz="2800" dirty="0"/>
              <a:t>Not just </a:t>
            </a:r>
            <a:r>
              <a:rPr lang="en-US" sz="2800" i="1" dirty="0"/>
              <a:t>any</a:t>
            </a:r>
            <a:r>
              <a:rPr lang="en-US" sz="2800" dirty="0"/>
              <a:t> AS-level connectivity graph</a:t>
            </a:r>
          </a:p>
          <a:p>
            <a:pPr lvl="1"/>
            <a:r>
              <a:rPr lang="en-US" sz="2400" dirty="0"/>
              <a:t>Basic AS connectivity says little about traffic (BGP</a:t>
            </a:r>
            <a:r>
              <a:rPr lang="en-US" sz="2400" dirty="0" smtClean="0"/>
              <a:t>)</a:t>
            </a:r>
            <a:endParaRPr lang="en-US" sz="2800" dirty="0" smtClean="0"/>
          </a:p>
          <a:p>
            <a:r>
              <a:rPr lang="en-US" sz="2800" dirty="0"/>
              <a:t>Several centrality metrics to capture </a:t>
            </a:r>
            <a:r>
              <a:rPr lang="en-US" sz="2800" dirty="0" smtClean="0"/>
              <a:t>popularity</a:t>
            </a:r>
          </a:p>
          <a:p>
            <a:pPr lvl="1"/>
            <a:r>
              <a:rPr lang="en-US" sz="2400" dirty="0" smtClean="0"/>
              <a:t>Robust to idiosyncrasies of </a:t>
            </a:r>
            <a:r>
              <a:rPr lang="en-US" sz="2400" dirty="0" err="1" smtClean="0"/>
              <a:t>traceroute</a:t>
            </a:r>
            <a:r>
              <a:rPr lang="en-US" sz="2400" dirty="0" smtClean="0"/>
              <a:t> datasets</a:t>
            </a:r>
          </a:p>
          <a:p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3596223" y="24528"/>
            <a:ext cx="3414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545EB4"/>
                </a:solidFill>
                <a:latin typeface="Avenir Book"/>
                <a:cs typeface="Avenir Book"/>
              </a:rPr>
              <a:t>for the outsider</a:t>
            </a:r>
            <a:endParaRPr lang="en-US" sz="3600" dirty="0">
              <a:solidFill>
                <a:srgbClr val="545EB4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33473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Network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Compute metrics from </a:t>
            </a:r>
            <a:r>
              <a:rPr lang="en-US" sz="2800" dirty="0" err="1" smtClean="0"/>
              <a:t>traceroute</a:t>
            </a:r>
            <a:r>
              <a:rPr lang="en-US" sz="2800" dirty="0" smtClean="0"/>
              <a:t> datasets</a:t>
            </a:r>
          </a:p>
          <a:p>
            <a:pPr lvl="1"/>
            <a:r>
              <a:rPr lang="en-US" sz="2400" dirty="0"/>
              <a:t>Ono campaigns April 2011 &amp; 2013</a:t>
            </a:r>
          </a:p>
          <a:p>
            <a:pPr lvl="1"/>
            <a:r>
              <a:rPr lang="en-US" sz="2400" dirty="0"/>
              <a:t>~13M &amp; 14M probes</a:t>
            </a:r>
          </a:p>
          <a:p>
            <a:pPr lvl="1"/>
            <a:r>
              <a:rPr lang="en-US" sz="2400" dirty="0"/>
              <a:t>1-2K sources &amp; 12K destination </a:t>
            </a:r>
            <a:r>
              <a:rPr lang="en-US" sz="2400" dirty="0" err="1"/>
              <a:t>Ases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endParaRPr lang="en-US" dirty="0" smtClean="0"/>
          </a:p>
          <a:p>
            <a:r>
              <a:rPr lang="en-US" sz="2800" dirty="0" smtClean="0"/>
              <a:t>Use ground-truth to check correlation to traffic</a:t>
            </a:r>
          </a:p>
          <a:p>
            <a:pPr lvl="1"/>
            <a:r>
              <a:rPr lang="en-US" sz="2400" dirty="0" smtClean="0"/>
              <a:t>Global Tier</a:t>
            </a:r>
            <a:r>
              <a:rPr lang="en-US" sz="2400" dirty="0"/>
              <a:t>-1 ISP – </a:t>
            </a:r>
            <a:r>
              <a:rPr lang="en-US" sz="2400" dirty="0" smtClean="0"/>
              <a:t>traffic exchanged </a:t>
            </a:r>
            <a:r>
              <a:rPr lang="en-US" sz="2400" dirty="0"/>
              <a:t>with all customers</a:t>
            </a:r>
          </a:p>
          <a:p>
            <a:pPr lvl="1"/>
            <a:r>
              <a:rPr lang="en-US" sz="2400" dirty="0" smtClean="0"/>
              <a:t>Large </a:t>
            </a:r>
            <a:r>
              <a:rPr lang="en-US" sz="2400" dirty="0"/>
              <a:t>IXP – </a:t>
            </a:r>
            <a:r>
              <a:rPr lang="en-US" sz="2400" dirty="0" smtClean="0"/>
              <a:t>traffic </a:t>
            </a:r>
            <a:r>
              <a:rPr lang="en-US" sz="2400" dirty="0"/>
              <a:t>exchanged </a:t>
            </a:r>
            <a:r>
              <a:rPr lang="en-US" sz="2400" dirty="0" smtClean="0"/>
              <a:t>over public </a:t>
            </a:r>
            <a:r>
              <a:rPr lang="en-US" sz="2400" dirty="0"/>
              <a:t>peering </a:t>
            </a:r>
            <a:r>
              <a:rPr lang="en-US" sz="2400" dirty="0" smtClean="0"/>
              <a:t>fabric</a:t>
            </a:r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203290"/>
              </p:ext>
            </p:extLst>
          </p:nvPr>
        </p:nvGraphicFramePr>
        <p:xfrm>
          <a:off x="1371600" y="4953000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links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2011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2013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IXP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5.6K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4.5K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ISP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257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</a:t>
                      </a:r>
                      <a:endParaRPr lang="en-US" dirty="0">
                        <a:latin typeface="Avenir Book"/>
                        <a:cs typeface="Avenir Book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80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aqualab01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1_aqualab01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aqualab01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qualab01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qualab01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qualab01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qualab01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qualab01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qualab01 7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6666FF"/>
        </a:hlink>
        <a:folHlink>
          <a:srgbClr val="71B7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qualab01 8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6666FF"/>
        </a:hlink>
        <a:folHlink>
          <a:srgbClr val="5BA2C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61696</TotalTime>
  <Words>1912</Words>
  <Application>Microsoft Macintosh PowerPoint</Application>
  <PresentationFormat>On-screen Show (4:3)</PresentationFormat>
  <Paragraphs>339</Paragraphs>
  <Slides>43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1_aqualab01</vt:lpstr>
      <vt:lpstr>Network Syntax – Inter-Domain Traffic Estimation for the Outsider</vt:lpstr>
      <vt:lpstr>Mario’s babysitting his newborn…</vt:lpstr>
      <vt:lpstr>Internet inter-domain system</vt:lpstr>
      <vt:lpstr>Inter-domain traffic studies – challenge</vt:lpstr>
      <vt:lpstr>Pushing the analogy – Paths and traffic</vt:lpstr>
      <vt:lpstr>Pushing the analogy – Paths and traffic</vt:lpstr>
      <vt:lpstr>Basic idea</vt:lpstr>
      <vt:lpstr>Network Syntax</vt:lpstr>
      <vt:lpstr>Evaluating Network Syntax</vt:lpstr>
      <vt:lpstr>From traceroutes to connectivity graphs</vt:lpstr>
      <vt:lpstr>Network Syntax’ metrics of centrality</vt:lpstr>
      <vt:lpstr>From traceroutes to connectivity graphs</vt:lpstr>
      <vt:lpstr>Methodology…</vt:lpstr>
      <vt:lpstr>Traffic and popularity – highly skewed</vt:lpstr>
      <vt:lpstr>Traffic and popularity – highly skewed</vt:lpstr>
      <vt:lpstr>Let’s now look at those correlations</vt:lpstr>
      <vt:lpstr>Network Syntax – Popularity and Traffic</vt:lpstr>
      <vt:lpstr>Network Syntax – Popularity and Traffic</vt:lpstr>
      <vt:lpstr>Not just any AS-level connectivity graph!</vt:lpstr>
      <vt:lpstr>So, what can you do with that?</vt:lpstr>
      <vt:lpstr>Estimating AS-links traffic-based ranking</vt:lpstr>
      <vt:lpstr>Summary</vt:lpstr>
      <vt:lpstr>Network Syntax – Inter-Domain Traffic Estimation for the Outsider</vt:lpstr>
      <vt:lpstr>Cluster Breakdown by AS type</vt:lpstr>
      <vt:lpstr>Traffic and popularity – highly skewed</vt:lpstr>
      <vt:lpstr>Network Syntax’ metrics</vt:lpstr>
      <vt:lpstr>Transformations for normality</vt:lpstr>
      <vt:lpstr>Strong correlation – proxies for traffic</vt:lpstr>
      <vt:lpstr>Centrality metrics as proxies for traffic</vt:lpstr>
      <vt:lpstr>Centrality metrics as proxies for traffic</vt:lpstr>
      <vt:lpstr>Goodness of fit normalize traffic</vt:lpstr>
      <vt:lpstr>IXP 2011</vt:lpstr>
      <vt:lpstr>IXP 2013</vt:lpstr>
      <vt:lpstr>ISP 2011</vt:lpstr>
      <vt:lpstr>ISP 2013</vt:lpstr>
      <vt:lpstr>Traffic Prediction Error</vt:lpstr>
      <vt:lpstr>Path Ranking IXP2011/2013</vt:lpstr>
      <vt:lpstr>BGP – ISP 2011</vt:lpstr>
      <vt:lpstr>BGP – ISP 2011</vt:lpstr>
      <vt:lpstr>CAIDA: ALTP-frequency vs. Traffic Volume</vt:lpstr>
      <vt:lpstr>CAIDA: ALTP-frequency vs. Traffic Volume</vt:lpstr>
      <vt:lpstr>Traffic Prediction with ALTP-frequency</vt:lpstr>
      <vt:lpstr>Path Ranking for ISP 2011/2013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fabianb</dc:creator>
  <cp:lastModifiedBy>Fabian Bustamante</cp:lastModifiedBy>
  <cp:revision>1400</cp:revision>
  <cp:lastPrinted>1601-01-01T00:00:00Z</cp:lastPrinted>
  <dcterms:created xsi:type="dcterms:W3CDTF">1601-01-01T00:00:00Z</dcterms:created>
  <dcterms:modified xsi:type="dcterms:W3CDTF">2014-11-05T16:30:42Z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